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6" r:id="rId2"/>
    <p:sldId id="289" r:id="rId3"/>
    <p:sldId id="278" r:id="rId4"/>
    <p:sldId id="281" r:id="rId5"/>
    <p:sldId id="273" r:id="rId6"/>
    <p:sldId id="272" r:id="rId7"/>
    <p:sldId id="259" r:id="rId8"/>
    <p:sldId id="265" r:id="rId9"/>
    <p:sldId id="266" r:id="rId10"/>
    <p:sldId id="284" r:id="rId11"/>
    <p:sldId id="283" r:id="rId12"/>
    <p:sldId id="288" r:id="rId13"/>
    <p:sldId id="290" r:id="rId14"/>
    <p:sldId id="275" r:id="rId15"/>
    <p:sldId id="276" r:id="rId16"/>
    <p:sldId id="285" r:id="rId17"/>
    <p:sldId id="291" r:id="rId18"/>
    <p:sldId id="279" r:id="rId19"/>
    <p:sldId id="28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7F7F7F"/>
    <a:srgbClr val="367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2941" autoAdjust="0"/>
  </p:normalViewPr>
  <p:slideViewPr>
    <p:cSldViewPr snapToGrid="0">
      <p:cViewPr>
        <p:scale>
          <a:sx n="66" d="100"/>
          <a:sy n="66" d="100"/>
        </p:scale>
        <p:origin x="185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용현" userId="9a51fa85-7343-4a59-b3c3-a4f10c1d6d4a" providerId="ADAL" clId="{3E09A8A6-E881-4715-9848-2635BEBFCC51}"/>
    <pc:docChg chg="undo custSel modSld">
      <pc:chgData name="조용현" userId="9a51fa85-7343-4a59-b3c3-a4f10c1d6d4a" providerId="ADAL" clId="{3E09A8A6-E881-4715-9848-2635BEBFCC51}" dt="2023-03-30T15:32:31.689" v="33" actId="1076"/>
      <pc:docMkLst>
        <pc:docMk/>
      </pc:docMkLst>
      <pc:sldChg chg="addSp delSp modSp mod delAnim">
        <pc:chgData name="조용현" userId="9a51fa85-7343-4a59-b3c3-a4f10c1d6d4a" providerId="ADAL" clId="{3E09A8A6-E881-4715-9848-2635BEBFCC51}" dt="2023-03-30T15:30:34.635" v="7" actId="478"/>
        <pc:sldMkLst>
          <pc:docMk/>
          <pc:sldMk cId="3821693804" sldId="259"/>
        </pc:sldMkLst>
        <pc:spChg chg="add del mod">
          <ac:chgData name="조용현" userId="9a51fa85-7343-4a59-b3c3-a4f10c1d6d4a" providerId="ADAL" clId="{3E09A8A6-E881-4715-9848-2635BEBFCC51}" dt="2023-03-30T15:30:34.635" v="7" actId="478"/>
          <ac:spMkLst>
            <pc:docMk/>
            <pc:sldMk cId="3821693804" sldId="259"/>
            <ac:spMk id="6" creationId="{74A71806-55A2-F089-264E-096D49B117A9}"/>
          </ac:spMkLst>
        </pc:spChg>
        <pc:picChg chg="add mod">
          <ac:chgData name="조용현" userId="9a51fa85-7343-4a59-b3c3-a4f10c1d6d4a" providerId="ADAL" clId="{3E09A8A6-E881-4715-9848-2635BEBFCC51}" dt="2023-03-30T15:30:33.034" v="6" actId="1076"/>
          <ac:picMkLst>
            <pc:docMk/>
            <pc:sldMk cId="3821693804" sldId="259"/>
            <ac:picMk id="3" creationId="{9102B7AF-1F4D-0DE6-022A-C659D954F843}"/>
          </ac:picMkLst>
        </pc:picChg>
        <pc:picChg chg="del">
          <ac:chgData name="조용현" userId="9a51fa85-7343-4a59-b3c3-a4f10c1d6d4a" providerId="ADAL" clId="{3E09A8A6-E881-4715-9848-2635BEBFCC51}" dt="2023-03-30T15:30:29.703" v="5" actId="478"/>
          <ac:picMkLst>
            <pc:docMk/>
            <pc:sldMk cId="3821693804" sldId="259"/>
            <ac:picMk id="10" creationId="{667A2A68-47B0-66AD-5ACD-4EB9F3925C44}"/>
          </ac:picMkLst>
        </pc:picChg>
      </pc:sldChg>
      <pc:sldChg chg="addSp delSp modSp mod delAnim">
        <pc:chgData name="조용현" userId="9a51fa85-7343-4a59-b3c3-a4f10c1d6d4a" providerId="ADAL" clId="{3E09A8A6-E881-4715-9848-2635BEBFCC51}" dt="2023-03-30T15:31:50.781" v="26" actId="1076"/>
        <pc:sldMkLst>
          <pc:docMk/>
          <pc:sldMk cId="161431425" sldId="265"/>
        </pc:sldMkLst>
        <pc:spChg chg="add del mod">
          <ac:chgData name="조용현" userId="9a51fa85-7343-4a59-b3c3-a4f10c1d6d4a" providerId="ADAL" clId="{3E09A8A6-E881-4715-9848-2635BEBFCC51}" dt="2023-03-30T15:31:48.953" v="25" actId="478"/>
          <ac:spMkLst>
            <pc:docMk/>
            <pc:sldMk cId="161431425" sldId="265"/>
            <ac:spMk id="7" creationId="{AE74C324-E753-20B1-DABF-632B2F2BD0FA}"/>
          </ac:spMkLst>
        </pc:spChg>
        <pc:picChg chg="add mod">
          <ac:chgData name="조용현" userId="9a51fa85-7343-4a59-b3c3-a4f10c1d6d4a" providerId="ADAL" clId="{3E09A8A6-E881-4715-9848-2635BEBFCC51}" dt="2023-03-30T15:31:50.781" v="26" actId="1076"/>
          <ac:picMkLst>
            <pc:docMk/>
            <pc:sldMk cId="161431425" sldId="265"/>
            <ac:picMk id="3" creationId="{F20DB90F-5914-6856-608F-2E9D8A977BB8}"/>
          </ac:picMkLst>
        </pc:picChg>
        <pc:picChg chg="del">
          <ac:chgData name="조용현" userId="9a51fa85-7343-4a59-b3c3-a4f10c1d6d4a" providerId="ADAL" clId="{3E09A8A6-E881-4715-9848-2635BEBFCC51}" dt="2023-03-30T15:31:46.604" v="24" actId="478"/>
          <ac:picMkLst>
            <pc:docMk/>
            <pc:sldMk cId="161431425" sldId="265"/>
            <ac:picMk id="6" creationId="{907895FE-E965-7B91-E363-6040CC0AC759}"/>
          </ac:picMkLst>
        </pc:picChg>
      </pc:sldChg>
      <pc:sldChg chg="addSp delSp modSp mod addAnim delAnim">
        <pc:chgData name="조용현" userId="9a51fa85-7343-4a59-b3c3-a4f10c1d6d4a" providerId="ADAL" clId="{3E09A8A6-E881-4715-9848-2635BEBFCC51}" dt="2023-03-30T15:31:09.564" v="19" actId="1076"/>
        <pc:sldMkLst>
          <pc:docMk/>
          <pc:sldMk cId="3430237456" sldId="266"/>
        </pc:sldMkLst>
        <pc:spChg chg="add del mod">
          <ac:chgData name="조용현" userId="9a51fa85-7343-4a59-b3c3-a4f10c1d6d4a" providerId="ADAL" clId="{3E09A8A6-E881-4715-9848-2635BEBFCC51}" dt="2023-03-30T15:30:56.486" v="13" actId="478"/>
          <ac:spMkLst>
            <pc:docMk/>
            <pc:sldMk cId="3430237456" sldId="266"/>
            <ac:spMk id="3" creationId="{9822C5C3-1AA0-9964-7A3E-5703138DAF65}"/>
          </ac:spMkLst>
        </pc:spChg>
        <pc:spChg chg="add mod">
          <ac:chgData name="조용현" userId="9a51fa85-7343-4a59-b3c3-a4f10c1d6d4a" providerId="ADAL" clId="{3E09A8A6-E881-4715-9848-2635BEBFCC51}" dt="2023-03-30T15:31:05.755" v="18" actId="478"/>
          <ac:spMkLst>
            <pc:docMk/>
            <pc:sldMk cId="3430237456" sldId="266"/>
            <ac:spMk id="12" creationId="{1842CFE4-1A8A-A4C9-C849-0A0C8C22A4C4}"/>
          </ac:spMkLst>
        </pc:spChg>
        <pc:picChg chg="add del">
          <ac:chgData name="조용현" userId="9a51fa85-7343-4a59-b3c3-a4f10c1d6d4a" providerId="ADAL" clId="{3E09A8A6-E881-4715-9848-2635BEBFCC51}" dt="2023-03-30T15:31:05.755" v="18" actId="478"/>
          <ac:picMkLst>
            <pc:docMk/>
            <pc:sldMk cId="3430237456" sldId="266"/>
            <ac:picMk id="4" creationId="{F5815675-C340-A2BC-C4F1-F141F8B03B0E}"/>
          </ac:picMkLst>
        </pc:picChg>
        <pc:picChg chg="add del mod">
          <ac:chgData name="조용현" userId="9a51fa85-7343-4a59-b3c3-a4f10c1d6d4a" providerId="ADAL" clId="{3E09A8A6-E881-4715-9848-2635BEBFCC51}" dt="2023-03-30T15:30:56.011" v="12" actId="22"/>
          <ac:picMkLst>
            <pc:docMk/>
            <pc:sldMk cId="3430237456" sldId="266"/>
            <ac:picMk id="7" creationId="{ED19FF82-D175-10D2-4AF2-08DF2AECDD04}"/>
          </ac:picMkLst>
        </pc:picChg>
        <pc:picChg chg="add mod">
          <ac:chgData name="조용현" userId="9a51fa85-7343-4a59-b3c3-a4f10c1d6d4a" providerId="ADAL" clId="{3E09A8A6-E881-4715-9848-2635BEBFCC51}" dt="2023-03-30T15:31:09.564" v="19" actId="1076"/>
          <ac:picMkLst>
            <pc:docMk/>
            <pc:sldMk cId="3430237456" sldId="266"/>
            <ac:picMk id="9" creationId="{BE843BFF-EC25-790F-47F7-EBAF114D1A7C}"/>
          </ac:picMkLst>
        </pc:picChg>
      </pc:sldChg>
      <pc:sldChg chg="addSp delSp modSp mod delAnim">
        <pc:chgData name="조용현" userId="9a51fa85-7343-4a59-b3c3-a4f10c1d6d4a" providerId="ADAL" clId="{3E09A8A6-E881-4715-9848-2635BEBFCC51}" dt="2023-03-30T15:32:31.689" v="33" actId="1076"/>
        <pc:sldMkLst>
          <pc:docMk/>
          <pc:sldMk cId="3665451170" sldId="284"/>
        </pc:sldMkLst>
        <pc:picChg chg="del">
          <ac:chgData name="조용현" userId="9a51fa85-7343-4a59-b3c3-a4f10c1d6d4a" providerId="ADAL" clId="{3E09A8A6-E881-4715-9848-2635BEBFCC51}" dt="2023-03-30T15:32:29.771" v="32" actId="478"/>
          <ac:picMkLst>
            <pc:docMk/>
            <pc:sldMk cId="3665451170" sldId="284"/>
            <ac:picMk id="2" creationId="{FA401458-D00A-86C0-215A-C78CBBC8868C}"/>
          </ac:picMkLst>
        </pc:picChg>
        <pc:picChg chg="add mod">
          <ac:chgData name="조용현" userId="9a51fa85-7343-4a59-b3c3-a4f10c1d6d4a" providerId="ADAL" clId="{3E09A8A6-E881-4715-9848-2635BEBFCC51}" dt="2023-03-30T15:32:31.689" v="33" actId="1076"/>
          <ac:picMkLst>
            <pc:docMk/>
            <pc:sldMk cId="3665451170" sldId="284"/>
            <ac:picMk id="4" creationId="{AE7606F7-729B-D1C7-FA25-5D1DD6E4EE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AD5DE-0A5A-4E1D-817B-12D9E986DE98}" type="datetimeFigureOut">
              <a:t>3/31/2023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4C290-D05E-49FF-9F95-B373129B080D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 my name is Seung </a:t>
            </a:r>
            <a:r>
              <a:rPr lang="en-US" altLang="ko-KR" dirty="0" err="1"/>
              <a:t>jong</a:t>
            </a:r>
            <a:r>
              <a:rPr lang="en-US" altLang="ko-KR" dirty="0"/>
              <a:t> cha. </a:t>
            </a:r>
          </a:p>
          <a:p>
            <a:r>
              <a:rPr lang="en-US" altLang="ko-KR" dirty="0"/>
              <a:t>I am the presenter of team E, and our teams name is Unreal Neural.</a:t>
            </a:r>
          </a:p>
          <a:p>
            <a:r>
              <a:rPr lang="en-US" altLang="ko-KR" dirty="0"/>
              <a:t>Our teammates are ~~ and our project name is Generating in-game 3d self –expression </a:t>
            </a:r>
            <a:r>
              <a:rPr lang="en-US" altLang="ko-KR"/>
              <a:t>using motion </a:t>
            </a:r>
            <a:r>
              <a:rPr lang="en-US" altLang="ko-KR" dirty="0"/>
              <a:t>diffusion model.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644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Also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there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are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some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other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problems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with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game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emote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system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First,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can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only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use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predefined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3d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animation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. </a:t>
            </a:r>
          </a:p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means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cannot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create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own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emote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animation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Even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introduce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deep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motion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or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kinetix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user's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side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hard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to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make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animation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  <a:p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46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감정표현이 들어간 게임을 많은 사람들이 하고 있었고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-&gt;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감정표현을 만들어본 적이 없음에도 불구하고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-&gt;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감정표현을 만들 수 있다면 사용하겠다고 대답한 사람들이 대부분이었다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 + 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따라서 설문조사를 통해 사람들이 게임에서의 모션에 대한 수요가 있다고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결론내릴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수 있다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7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want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to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make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animation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easily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real-game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play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time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  <a:endParaRPr lang="ko-KR" dirty="0"/>
          </a:p>
          <a:p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Then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inspired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from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'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kakaotalk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Emotions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with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typing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command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'.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Why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only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motion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? </a:t>
            </a:r>
            <a:endParaRPr lang="ko-KR" dirty="0"/>
          </a:p>
          <a:p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914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want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to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make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animation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easily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real-game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play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time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  <a:endParaRPr lang="ko-KR" dirty="0"/>
          </a:p>
          <a:p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Then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inspired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from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'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kakaotalk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Emotions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with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typing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command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'.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Why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only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motion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? </a:t>
            </a:r>
            <a:endParaRPr lang="ko-KR" dirty="0"/>
          </a:p>
          <a:p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endParaRPr lang="ko-KR" altLang="en-US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81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582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04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smtClean="0"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9246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Let's talk about online-game. In many games, as we can see, there are several self-expression tools with user's character. We just call these tools for "emote".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80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So, how are these Emotes made these days??</a:t>
            </a:r>
          </a:p>
          <a:p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This "emote" system for 3d character is made by motion technique such as motion capture. Applied with AI which is used for generating 3D models.</a:t>
            </a:r>
          </a:p>
          <a:p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93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 Narrow" panose="020B0606020202030204" pitchFamily="34" charset="0"/>
                <a:cs typeface="Calibri"/>
              </a:rPr>
              <a:t>So, we studied about how the AI make 3D animated model.</a:t>
            </a:r>
          </a:p>
          <a:p>
            <a:r>
              <a:rPr lang="en-US" dirty="0">
                <a:latin typeface="Arial Narrow" panose="020B0606020202030204" pitchFamily="34" charset="0"/>
                <a:cs typeface="Calibri"/>
              </a:rPr>
              <a:t>The key technique is human-pose estimation. </a:t>
            </a:r>
          </a:p>
          <a:p>
            <a:endParaRPr lang="en-US" dirty="0">
              <a:latin typeface="Arial Narrow" panose="020B0606020202030204" pitchFamily="34" charset="0"/>
              <a:cs typeface="Calibri"/>
            </a:endParaRPr>
          </a:p>
          <a:p>
            <a:r>
              <a:rPr lang="en-US" dirty="0">
                <a:latin typeface="Arial Narrow" panose="020B0606020202030204" pitchFamily="34" charset="0"/>
                <a:cs typeface="Calibri"/>
              </a:rPr>
              <a:t>This pose estimation technique is one of significant task in Computer vision. </a:t>
            </a:r>
          </a:p>
          <a:p>
            <a:r>
              <a:rPr lang="en-US" dirty="0">
                <a:latin typeface="Arial Narrow" panose="020B0606020202030204" pitchFamily="34" charset="0"/>
                <a:cs typeface="Calibri"/>
              </a:rPr>
              <a:t>It localize human's joint or pose. In last days, we should wear motion capture </a:t>
            </a:r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equipment things.</a:t>
            </a:r>
          </a:p>
          <a:p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However, with improvement of deep learning, now we can estimate the pose just on real-time video without wearing bulky equipment.</a:t>
            </a:r>
          </a:p>
          <a:p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As we can see in this left video, we just get human's pose as skeleton.</a:t>
            </a:r>
          </a:p>
          <a:p>
            <a:endParaRPr lang="en-US" altLang="ko-KR" dirty="0">
              <a:latin typeface="Arial Narrow" panose="020B0606020202030204" pitchFamily="34" charset="0"/>
              <a:ea typeface="맑은 고딕"/>
              <a:cs typeface="Calibri"/>
            </a:endParaRPr>
          </a:p>
          <a:p>
            <a:r>
              <a:rPr lang="en-US" altLang="ko-KR" dirty="0">
                <a:latin typeface="Arial Narrow" panose="020B0606020202030204" pitchFamily="34" charset="0"/>
                <a:ea typeface="맑은 고딕"/>
                <a:cs typeface="Calibri"/>
              </a:rPr>
              <a:t>And this skeleton, made by human pose estimation is key technique for make 3D animation.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5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This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Deep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Motion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program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makes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3D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too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. </a:t>
            </a:r>
            <a:endParaRPr lang="ko-KR" altLang="en-US" dirty="0"/>
          </a:p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web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application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that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convert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video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to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3D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animation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. </a:t>
            </a:r>
          </a:p>
          <a:p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AI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motion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capture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7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how these 3D models is applied to real game engine?</a:t>
            </a:r>
            <a:endParaRPr lang="ko-KR" altLang="en-US" dirty="0"/>
          </a:p>
          <a:p>
            <a:endParaRPr lang="en-US" dirty="0"/>
          </a:p>
          <a:p>
            <a:r>
              <a:rPr lang="en-US" dirty="0"/>
              <a:t>Here is some related work for trying this 3D models to game.</a:t>
            </a:r>
            <a:endParaRPr lang="en-US" dirty="0">
              <a:ea typeface="맑은 고딕"/>
            </a:endParaRPr>
          </a:p>
          <a:p>
            <a:r>
              <a:rPr lang="en-US" dirty="0"/>
              <a:t>First, the Deep motion.</a:t>
            </a:r>
          </a:p>
          <a:p>
            <a:r>
              <a:rPr lang="en-US" dirty="0">
                <a:ea typeface="맑은 고딕" panose="020F0502020204030204"/>
              </a:rPr>
              <a:t>Roblox is kind of game making tools, and as we can see, they use robot-like character.</a:t>
            </a:r>
          </a:p>
          <a:p>
            <a:r>
              <a:rPr lang="en-US" dirty="0">
                <a:ea typeface="맑은 고딕" panose="020F0502020204030204"/>
              </a:rPr>
              <a:t>Using deep motion tool, like this video, we can apply the video actions to game character.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6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 Narrow" panose="020B0606020202030204" pitchFamily="34" charset="0"/>
                <a:cs typeface="Calibri"/>
              </a:rPr>
              <a:t>Other tool is </a:t>
            </a:r>
            <a:r>
              <a:rPr lang="en-US" dirty="0" err="1">
                <a:latin typeface="Arial Narrow" panose="020B0606020202030204" pitchFamily="34" charset="0"/>
                <a:cs typeface="Calibri"/>
              </a:rPr>
              <a:t>Kinetix</a:t>
            </a:r>
            <a:r>
              <a:rPr lang="en-US" dirty="0">
                <a:latin typeface="Arial Narrow" panose="020B0606020202030204" pitchFamily="34" charset="0"/>
                <a:cs typeface="Calibri"/>
              </a:rPr>
              <a:t>.</a:t>
            </a:r>
          </a:p>
          <a:p>
            <a:r>
              <a:rPr lang="en-US" dirty="0">
                <a:latin typeface="Arial Narrow" panose="020B0606020202030204" pitchFamily="34" charset="0"/>
                <a:cs typeface="Calibri"/>
              </a:rPr>
              <a:t>Like deep motion tool, it can apply created 3D model to Metaverse character.</a:t>
            </a:r>
          </a:p>
          <a:p>
            <a:endParaRPr lang="en-US" dirty="0">
              <a:latin typeface="Arial Narrow" panose="020B0606020202030204" pitchFamily="34" charset="0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51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However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even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many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tools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exists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real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game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company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they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don't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use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AI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making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tool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In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example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battle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ground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game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they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makes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emote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with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motion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capture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equipment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. </a:t>
            </a:r>
          </a:p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They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create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manually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4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Arial Narrow" panose="020B0606020202030204" pitchFamily="34" charset="0"/>
                <a:ea typeface="맑은 고딕"/>
                <a:cs typeface="Calibri"/>
              </a:rPr>
              <a:t>Also</a:t>
            </a:r>
            <a:r>
              <a:rPr lang="ko-KR" altLang="en-US" dirty="0">
                <a:latin typeface="Arial Narrow" panose="020B0606020202030204" pitchFamily="34" charset="0"/>
                <a:ea typeface="맑은 고딕"/>
                <a:cs typeface="Calibri"/>
              </a:rPr>
              <a:t>,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4C290-D05E-49FF-9F95-B373129B080D}" type="slidenum"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9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03FD9-166D-C0D5-5A4C-7807B57DACC2}"/>
              </a:ext>
            </a:extLst>
          </p:cNvPr>
          <p:cNvSpPr txBox="1"/>
          <p:nvPr userDrawn="1"/>
        </p:nvSpPr>
        <p:spPr>
          <a:xfrm>
            <a:off x="9831918" y="6561667"/>
            <a:ext cx="2360082" cy="31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fld id="{A27C1CD9-4483-49A6-A734-C36E004034E5}" type="slidenum">
              <a:rPr lang="en-US" altLang="ko-KR" sz="140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‹#›</a:t>
            </a:fld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EBE879C-4CBF-5DD8-A7FE-6424919FAFF4}"/>
              </a:ext>
            </a:extLst>
          </p:cNvPr>
          <p:cNvCxnSpPr>
            <a:cxnSpLocks/>
          </p:cNvCxnSpPr>
          <p:nvPr userDrawn="1"/>
        </p:nvCxnSpPr>
        <p:spPr>
          <a:xfrm>
            <a:off x="0" y="800209"/>
            <a:ext cx="11353800" cy="0"/>
          </a:xfrm>
          <a:prstGeom prst="line">
            <a:avLst/>
          </a:prstGeom>
          <a:ln w="50800" cap="rnd">
            <a:solidFill>
              <a:srgbClr val="367A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B0D5B5-EF8E-DE4C-0E29-30DF7A521EF6}"/>
              </a:ext>
            </a:extLst>
          </p:cNvPr>
          <p:cNvSpPr txBox="1"/>
          <p:nvPr userDrawn="1"/>
        </p:nvSpPr>
        <p:spPr>
          <a:xfrm>
            <a:off x="4773083" y="6561667"/>
            <a:ext cx="2645834" cy="31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2023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Capstone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Design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66825D-2B69-4989-8861-A6901ABADB6C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ko-KR"/>
              <a:t>2023 Capstone Design Project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af-ZA" altLang="ko-KR" dirty="0"/>
              <a:t>2023 Capstone Design Project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EC7C6-C8E1-2DD5-D1A0-216D7656EC35}"/>
              </a:ext>
            </a:extLst>
          </p:cNvPr>
          <p:cNvSpPr txBox="1"/>
          <p:nvPr userDrawn="1"/>
        </p:nvSpPr>
        <p:spPr>
          <a:xfrm>
            <a:off x="0" y="6564038"/>
            <a:ext cx="2645834" cy="3183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맑은 고딕"/>
                <a:cs typeface="Calibri"/>
              </a:rPr>
              <a:t>Unreal Neural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8217" y="1189138"/>
            <a:ext cx="10829916" cy="1498600"/>
          </a:xfrm>
        </p:spPr>
        <p:txBody>
          <a:bodyPr>
            <a:normAutofit/>
          </a:bodyPr>
          <a:lstStyle/>
          <a:p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Generating</a:t>
            </a:r>
            <a: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 </a:t>
            </a:r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In-game</a:t>
            </a:r>
            <a: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 3D </a:t>
            </a:r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Self-Expression</a:t>
            </a:r>
            <a:b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</a:br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using</a:t>
            </a:r>
            <a: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 </a:t>
            </a:r>
            <a:r>
              <a:rPr lang="en-US" altLang="ko-KR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Motion</a:t>
            </a:r>
            <a: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 </a:t>
            </a:r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Diffusion</a:t>
            </a:r>
            <a:r>
              <a:rPr lang="ko-KR" altLang="en-US" sz="4800" b="1" i="1" dirty="0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 </a:t>
            </a:r>
            <a:r>
              <a:rPr lang="ko-KR" altLang="en-US" sz="4800" b="1" i="1" dirty="0" err="1">
                <a:solidFill>
                  <a:srgbClr val="367AB9"/>
                </a:solidFill>
                <a:latin typeface="Arial Narrow"/>
                <a:ea typeface="+mj-lt"/>
                <a:cs typeface="+mj-lt"/>
              </a:rPr>
              <a:t>Model</a:t>
            </a:r>
            <a:endParaRPr lang="ko-KR" altLang="en-US" sz="4800" b="1" i="1" dirty="0">
              <a:solidFill>
                <a:srgbClr val="367AB9"/>
              </a:solidFill>
              <a:latin typeface="Arial Narrow"/>
              <a:ea typeface="+mj-lt"/>
              <a:cs typeface="+mj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800" b="1" i="1">
                <a:solidFill>
                  <a:schemeClr val="bg2">
                    <a:lumMod val="25000"/>
                  </a:schemeClr>
                </a:solidFill>
                <a:latin typeface="Arial Narrow"/>
                <a:ea typeface="+mj-lt"/>
                <a:cs typeface="+mj-lt"/>
              </a:rPr>
              <a:t>Team</a:t>
            </a:r>
            <a:r>
              <a:rPr lang="ko-KR" altLang="en-US" sz="2800" b="1" i="1">
                <a:solidFill>
                  <a:schemeClr val="bg2">
                    <a:lumMod val="25000"/>
                  </a:schemeClr>
                </a:solidFill>
                <a:latin typeface="Arial Narrow"/>
                <a:ea typeface="+mj-lt"/>
                <a:cs typeface="+mj-lt"/>
              </a:rPr>
              <a:t> </a:t>
            </a:r>
            <a:r>
              <a:rPr lang="ko-KR" altLang="en-US" sz="2800" b="1" i="1" err="1">
                <a:solidFill>
                  <a:schemeClr val="bg2">
                    <a:lumMod val="25000"/>
                  </a:schemeClr>
                </a:solidFill>
                <a:latin typeface="Arial Narrow"/>
                <a:ea typeface="+mj-lt"/>
                <a:cs typeface="+mj-lt"/>
              </a:rPr>
              <a:t>E</a:t>
            </a:r>
            <a:r>
              <a:rPr lang="ko-KR" altLang="en-US" sz="2800" b="1" i="1">
                <a:solidFill>
                  <a:schemeClr val="bg2">
                    <a:lumMod val="25000"/>
                  </a:schemeClr>
                </a:solidFill>
                <a:latin typeface="Arial Narrow"/>
                <a:ea typeface="+mn-lt"/>
                <a:cs typeface="+mn-lt"/>
              </a:rPr>
              <a:t>: </a:t>
            </a:r>
            <a:r>
              <a:rPr lang="en-US" altLang="ko-KR" sz="2800" b="1" i="1">
                <a:solidFill>
                  <a:schemeClr val="bg2">
                    <a:lumMod val="25000"/>
                  </a:schemeClr>
                </a:solidFill>
                <a:latin typeface="Arial Narrow"/>
                <a:ea typeface="+mn-lt"/>
                <a:cs typeface="+mn-lt"/>
              </a:rPr>
              <a:t>Unreal</a:t>
            </a:r>
            <a:r>
              <a:rPr lang="ko-KR" altLang="en-US" sz="2800" b="1" i="1">
                <a:solidFill>
                  <a:schemeClr val="bg2">
                    <a:lumMod val="25000"/>
                  </a:schemeClr>
                </a:solidFill>
                <a:latin typeface="Arial Narrow"/>
                <a:ea typeface="+mn-lt"/>
                <a:cs typeface="+mn-lt"/>
              </a:rPr>
              <a:t> </a:t>
            </a:r>
            <a:r>
              <a:rPr lang="en-US" altLang="ko-KR" sz="2800" b="1" i="1">
                <a:solidFill>
                  <a:schemeClr val="bg2">
                    <a:lumMod val="25000"/>
                  </a:schemeClr>
                </a:solidFill>
                <a:latin typeface="Arial Narrow"/>
                <a:ea typeface="+mn-lt"/>
                <a:cs typeface="+mn-lt"/>
              </a:rPr>
              <a:t>Neural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Arial Narrow"/>
              <a:ea typeface="+mn-lt"/>
              <a:cs typeface="+mn-lt"/>
            </a:endParaRPr>
          </a:p>
          <a:p>
            <a:endParaRPr lang="ko-KR">
              <a:ea typeface="+mn-lt"/>
              <a:cs typeface="+mn-lt"/>
            </a:endParaRPr>
          </a:p>
          <a:p>
            <a:endParaRPr lang="ko-KR" altLang="en-US">
              <a:latin typeface="Arial Narrow"/>
              <a:ea typeface="+mj-lt"/>
              <a:cs typeface="+mj-lt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E131EA1-CA6E-C141-08DF-7EB30989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6387322"/>
            <a:ext cx="1917541" cy="454524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6DD27CC4-1A3F-0EBD-B8D2-0AABC10CA4A1}"/>
              </a:ext>
            </a:extLst>
          </p:cNvPr>
          <p:cNvSpPr txBox="1">
            <a:spLocks/>
          </p:cNvSpPr>
          <p:nvPr/>
        </p:nvSpPr>
        <p:spPr>
          <a:xfrm>
            <a:off x="2258483" y="4960938"/>
            <a:ext cx="76835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b="1" dirty="0">
                <a:latin typeface="Arial Narrow"/>
                <a:ea typeface="+mj-lt"/>
                <a:cs typeface="+mj-lt"/>
              </a:rPr>
              <a:t>박수호</a:t>
            </a:r>
            <a:r>
              <a:rPr lang="en-US" altLang="ko-KR" b="1" dirty="0">
                <a:latin typeface="Arial Narrow"/>
                <a:ea typeface="+mj-lt"/>
                <a:cs typeface="+mj-lt"/>
              </a:rPr>
              <a:t> </a:t>
            </a:r>
            <a:r>
              <a:rPr lang="ko-KR" altLang="en-US" b="1" dirty="0">
                <a:latin typeface="Arial Narrow"/>
                <a:ea typeface="+mj-lt"/>
                <a:cs typeface="+mj-lt"/>
              </a:rPr>
              <a:t> 이재훈  </a:t>
            </a:r>
            <a:r>
              <a:rPr lang="ko-KR" altLang="en-US" b="1" dirty="0" err="1">
                <a:latin typeface="Arial Narrow"/>
                <a:ea typeface="+mj-lt"/>
                <a:cs typeface="+mj-lt"/>
              </a:rPr>
              <a:t>제해찬</a:t>
            </a:r>
            <a:r>
              <a:rPr lang="ko-KR" altLang="en-US" b="1" dirty="0">
                <a:latin typeface="Arial Narrow"/>
                <a:ea typeface="+mj-lt"/>
                <a:cs typeface="+mj-lt"/>
              </a:rPr>
              <a:t>  </a:t>
            </a:r>
            <a:r>
              <a:rPr lang="ko-KR" b="1" dirty="0">
                <a:latin typeface="Arial Narrow"/>
                <a:ea typeface="+mj-lt"/>
                <a:cs typeface="+mj-lt"/>
              </a:rPr>
              <a:t>조용현</a:t>
            </a:r>
            <a:r>
              <a:rPr lang="ko-KR" altLang="en-US" b="1" dirty="0">
                <a:latin typeface="Arial Narrow"/>
                <a:ea typeface="+mj-lt"/>
                <a:cs typeface="+mj-lt"/>
              </a:rPr>
              <a:t> </a:t>
            </a:r>
            <a:r>
              <a:rPr lang="ko-KR" b="1" dirty="0">
                <a:latin typeface="Arial Narrow"/>
                <a:ea typeface="+mj-lt"/>
                <a:cs typeface="+mj-lt"/>
              </a:rPr>
              <a:t> </a:t>
            </a:r>
            <a:r>
              <a:rPr lang="ko-KR" altLang="en-US" b="1" dirty="0" err="1">
                <a:latin typeface="Arial Narrow"/>
                <a:ea typeface="+mj-lt"/>
                <a:cs typeface="+mj-lt"/>
              </a:rPr>
              <a:t>차승종</a:t>
            </a:r>
            <a:endParaRPr lang="ko-KR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741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CA74E2-7797-171B-5B48-BA5840FAD8D7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Problem Statement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420978C-960B-2DF7-D95C-EDEEB16736CC}"/>
              </a:ext>
            </a:extLst>
          </p:cNvPr>
          <p:cNvSpPr txBox="1">
            <a:spLocks/>
          </p:cNvSpPr>
          <p:nvPr/>
        </p:nvSpPr>
        <p:spPr>
          <a:xfrm>
            <a:off x="0" y="1907910"/>
            <a:ext cx="5816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011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dirty="0">
                <a:latin typeface="Arial Narrow"/>
                <a:ea typeface="맑은 고딕"/>
              </a:rPr>
              <a:t>Mismatch of skeleton framework with 3D animation file and in-game character model</a:t>
            </a:r>
            <a:r>
              <a:rPr lang="ko-KR" altLang="en-US" dirty="0">
                <a:latin typeface="Arial Narrow"/>
                <a:ea typeface="맑은 고딕"/>
              </a:rPr>
              <a:t>.</a:t>
            </a:r>
          </a:p>
          <a:p>
            <a:pPr marL="365760" indent="0">
              <a:lnSpc>
                <a:spcPct val="150000"/>
              </a:lnSpc>
              <a:buNone/>
            </a:pPr>
            <a:r>
              <a:rPr lang="en-US" altLang="ko-KR" dirty="0">
                <a:latin typeface="Arial Narrow"/>
                <a:ea typeface="맑은 고딕"/>
              </a:rPr>
              <a:t>=&gt;  </a:t>
            </a:r>
            <a:r>
              <a:rPr lang="ko-KR" altLang="en-US" dirty="0" err="1">
                <a:latin typeface="Arial Narrow"/>
                <a:ea typeface="맑은 고딕"/>
              </a:rPr>
              <a:t>Re</a:t>
            </a:r>
            <a:r>
              <a:rPr lang="en-US" altLang="ko-KR" dirty="0">
                <a:latin typeface="Arial Narrow"/>
                <a:ea typeface="맑은 고딕"/>
              </a:rPr>
              <a:t>targeting</a:t>
            </a:r>
            <a:r>
              <a:rPr lang="ko-KR" altLang="en-US" dirty="0">
                <a:latin typeface="Arial Narrow"/>
                <a:ea typeface="맑은 고딕"/>
              </a:rPr>
              <a:t> 3D </a:t>
            </a:r>
            <a:r>
              <a:rPr lang="en-US" altLang="ko-KR" dirty="0">
                <a:latin typeface="Arial Narrow"/>
                <a:ea typeface="맑은 고딕"/>
              </a:rPr>
              <a:t>animation</a:t>
            </a:r>
            <a:r>
              <a:rPr lang="ko-KR" altLang="en-US" dirty="0">
                <a:latin typeface="Arial Narrow"/>
                <a:ea typeface="맑은 고딕"/>
              </a:rPr>
              <a:t> </a:t>
            </a:r>
            <a:r>
              <a:rPr lang="ko-KR" altLang="en-US" dirty="0" err="1">
                <a:latin typeface="Arial Narrow"/>
                <a:ea typeface="맑은 고딕"/>
              </a:rPr>
              <a:t>skeleton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latin typeface="Arial Narrow"/>
                <a:ea typeface="맑은 고딕"/>
              </a:rPr>
              <a:t>	framework is inevitable</a:t>
            </a:r>
            <a:r>
              <a:rPr lang="ko-KR" altLang="en-US" dirty="0">
                <a:latin typeface="Arial Narrow"/>
                <a:ea typeface="맑은 고딕"/>
              </a:rPr>
              <a:t>.</a:t>
            </a: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606F7-729B-D1C7-FA25-5D1DD6E4E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2056536"/>
            <a:ext cx="5959947" cy="33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51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166AA-162C-ACFA-53CA-4C0AE8945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8963" y="301523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8011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맑은 고딕"/>
              </a:rPr>
              <a:t>Can o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nly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맑은 고딕"/>
              </a:rPr>
              <a:t>use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맑은 고딕"/>
              </a:rPr>
              <a:t>p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redefined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 3D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animation</a:t>
            </a:r>
            <a:endParaRPr lang="en-US" altLang="ko-KR" dirty="0">
              <a:latin typeface="Arial Narrow" panose="020B0606020202030204" pitchFamily="34" charset="0"/>
              <a:ea typeface="맑은 고딕"/>
            </a:endParaRPr>
          </a:p>
          <a:p>
            <a:pPr marL="822960" lvl="1" indent="0">
              <a:lnSpc>
                <a:spcPct val="150000"/>
              </a:lnSpc>
              <a:buNone/>
            </a:pPr>
            <a:r>
              <a:rPr lang="en-US" altLang="ko-KR" dirty="0">
                <a:latin typeface="Arial Narrow" panose="020B0606020202030204" pitchFamily="34" charset="0"/>
                <a:ea typeface="맑은 고딕"/>
              </a:rPr>
              <a:t>- Users cannot create 3D animations themselves.</a:t>
            </a:r>
            <a:endParaRPr lang="ko-KR" altLang="en-US" dirty="0">
              <a:latin typeface="Arial Narrow" panose="020B0606020202030204" pitchFamily="34" charset="0"/>
              <a:ea typeface="맑은 고딕"/>
            </a:endParaRPr>
          </a:p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 panose="020B0606020202030204" pitchFamily="34" charset="0"/>
              <a:ea typeface="맑은 고딕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ACA74E2-7797-171B-5B48-BA5840FAD8D7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Problem Statement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C4C00-CCB6-3D08-7710-F95E2ED8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108" y="2100833"/>
            <a:ext cx="5141633" cy="289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1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CA74E2-7797-171B-5B48-BA5840FAD8D7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Problem Statement: Survey</a:t>
            </a:r>
          </a:p>
        </p:txBody>
      </p:sp>
      <p:pic>
        <p:nvPicPr>
          <p:cNvPr id="7" name="그림 6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CF6B1673-3844-4330-5AF0-470D90888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19" y="1069046"/>
            <a:ext cx="5590437" cy="2834077"/>
          </a:xfrm>
          <a:prstGeom prst="rect">
            <a:avLst/>
          </a:prstGeom>
        </p:spPr>
      </p:pic>
      <p:pic>
        <p:nvPicPr>
          <p:cNvPr id="9" name="그림 8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FCB484B7-52A7-E386-0A98-BF9154FC7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81" y="1866369"/>
            <a:ext cx="6291244" cy="3316132"/>
          </a:xfrm>
          <a:prstGeom prst="rect">
            <a:avLst/>
          </a:prstGeom>
        </p:spPr>
      </p:pic>
      <p:pic>
        <p:nvPicPr>
          <p:cNvPr id="4" name="그림 3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D5203352-E3C0-016F-F048-6661FA5E3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64" y="3297052"/>
            <a:ext cx="6415946" cy="29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166AA-162C-ACFA-53CA-4C0AE8945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410" y="2321401"/>
            <a:ext cx="950318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latin typeface="Arial Narrow"/>
                <a:ea typeface="맑은 고딕"/>
              </a:rPr>
              <a:t>Is there a way to create an animation without humans acting themselves?</a:t>
            </a: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latin typeface="Arial Narrow"/>
                <a:ea typeface="맑은 고딕"/>
              </a:rPr>
              <a:t>Is there a way for game users to customize animation personally?</a:t>
            </a:r>
            <a:endParaRPr lang="ko-KR" altLang="en-US" dirty="0">
              <a:latin typeface="Arial Narrow"/>
              <a:ea typeface="맑은 고딕"/>
            </a:endParaRP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latin typeface="Arial Narrow"/>
                <a:ea typeface="맑은 고딕"/>
              </a:rPr>
              <a:t>Is there a way to remove the process of ‘Skeleton retargeting’?</a:t>
            </a:r>
            <a:endParaRPr lang="ko-KR" altLang="en-US" dirty="0">
              <a:latin typeface="Arial Narrow"/>
              <a:ea typeface="맑은 고딕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ACA74E2-7797-171B-5B48-BA5840FAD8D7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>
                <a:solidFill>
                  <a:srgbClr val="367AB9"/>
                </a:solidFill>
                <a:latin typeface="Arial Narrow"/>
                <a:ea typeface="맑은 고딕"/>
              </a:rPr>
              <a:t>Proposed Solution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20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166AA-162C-ACFA-53CA-4C0AE8945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4" y="2504281"/>
            <a:ext cx="545544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How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about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using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text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as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an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input</a:t>
            </a:r>
            <a:r>
              <a:rPr lang="ko-KR" altLang="en-US" dirty="0">
                <a:latin typeface="Arial Narrow"/>
                <a:ea typeface="맑은 고딕"/>
              </a:rPr>
              <a:t>?</a:t>
            </a: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Inspired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from</a:t>
            </a:r>
            <a:r>
              <a:rPr lang="ko-KR" altLang="en-US" dirty="0">
                <a:latin typeface="Arial Narrow"/>
                <a:ea typeface="맑은 고딕"/>
              </a:rPr>
              <a:t> '</a:t>
            </a:r>
            <a:r>
              <a:rPr lang="ko-KR" altLang="en-US" dirty="0" err="1">
                <a:latin typeface="Arial Narrow"/>
                <a:ea typeface="맑은 고딕"/>
              </a:rPr>
              <a:t>KaKaoTalk</a:t>
            </a:r>
            <a:r>
              <a:rPr lang="ko-KR" altLang="en-US" dirty="0">
                <a:latin typeface="Arial Narrow"/>
                <a:ea typeface="맑은 고딕"/>
              </a:rPr>
              <a:t>     </a:t>
            </a:r>
            <a:r>
              <a:rPr lang="ko-KR" altLang="en-US" dirty="0" err="1">
                <a:latin typeface="Arial Narrow"/>
                <a:ea typeface="맑은 고딕"/>
              </a:rPr>
              <a:t>Emotions</a:t>
            </a:r>
            <a:r>
              <a:rPr lang="ko-KR" altLang="en-US" dirty="0">
                <a:latin typeface="Arial Narrow"/>
                <a:ea typeface="맑은 고딕"/>
              </a:rPr>
              <a:t> </a:t>
            </a:r>
            <a:r>
              <a:rPr lang="ko-KR" altLang="en-US" dirty="0" err="1">
                <a:latin typeface="Arial Narrow"/>
                <a:ea typeface="맑은 고딕"/>
              </a:rPr>
              <a:t>with</a:t>
            </a:r>
            <a:r>
              <a:rPr lang="ko-KR" altLang="en-US" dirty="0">
                <a:latin typeface="Arial Narrow"/>
                <a:ea typeface="맑은 고딕"/>
              </a:rPr>
              <a:t> </a:t>
            </a:r>
            <a:r>
              <a:rPr lang="ko-KR" altLang="en-US" dirty="0" err="1">
                <a:latin typeface="Arial Narrow"/>
                <a:ea typeface="맑은 고딕"/>
              </a:rPr>
              <a:t>typing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command</a:t>
            </a:r>
            <a:r>
              <a:rPr lang="ko-KR" altLang="en-US" dirty="0">
                <a:latin typeface="Arial Narrow"/>
                <a:ea typeface="맑은 고딕"/>
              </a:rPr>
              <a:t>'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ACA74E2-7797-171B-5B48-BA5840FAD8D7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>
                <a:solidFill>
                  <a:srgbClr val="367AB9"/>
                </a:solidFill>
                <a:latin typeface="Arial Narrow"/>
                <a:ea typeface="맑은 고딕"/>
              </a:rPr>
              <a:t>Proposed Solution</a:t>
            </a:r>
            <a:endParaRPr lang="ko-KR" altLang="en-US"/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000091D9-5E42-BCE7-8C62-8B760CB94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119" y="1094577"/>
            <a:ext cx="5100637" cy="53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4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166AA-162C-ACFA-53CA-4C0AE8945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1" y="1730146"/>
            <a:ext cx="745569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맑은 고딕"/>
              </a:rPr>
              <a:t>Motion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Diffusion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맑은 고딕"/>
              </a:rPr>
              <a:t>for ‘Text to Motion’</a:t>
            </a:r>
            <a:endParaRPr lang="ko-KR" altLang="en-US" dirty="0">
              <a:latin typeface="Arial Narrow" panose="020B0606020202030204" pitchFamily="34" charset="0"/>
              <a:ea typeface="+mn-lt"/>
              <a:cs typeface="+mn-lt"/>
            </a:endParaRPr>
          </a:p>
          <a:p>
            <a:pPr marL="822960" lvl="1" indent="0">
              <a:lnSpc>
                <a:spcPct val="150000"/>
              </a:lnSpc>
              <a:buNone/>
            </a:pPr>
            <a: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  <a:t>of</a:t>
            </a:r>
            <a:r>
              <a:rPr lang="ko-KR" altLang="en-US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  <a:t>generating</a:t>
            </a:r>
            <a:r>
              <a:rPr lang="ko-KR" altLang="en-US" dirty="0">
                <a:latin typeface="Arial Narrow" panose="020B0606020202030204" pitchFamily="34" charset="0"/>
                <a:ea typeface="+mn-lt"/>
                <a:cs typeface="+mn-lt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+mn-lt"/>
                <a:cs typeface="+mn-lt"/>
              </a:rPr>
              <a:t>a</a:t>
            </a:r>
            <a:r>
              <a:rPr lang="ko-KR" altLang="en-US" dirty="0">
                <a:latin typeface="Arial Narrow" panose="020B0606020202030204" pitchFamily="34" charset="0"/>
                <a:ea typeface="+mn-lt"/>
                <a:cs typeface="+mn-lt"/>
              </a:rPr>
              <a:t> </a:t>
            </a:r>
            <a: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  <a:t>motion</a:t>
            </a:r>
            <a:r>
              <a:rPr lang="ko-KR" altLang="en-US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  <a:t>given</a:t>
            </a:r>
            <a:r>
              <a:rPr lang="ko-KR" altLang="en-US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  <a:t>an</a:t>
            </a:r>
            <a:r>
              <a:rPr lang="ko-KR" altLang="en-US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  <a:t>input</a:t>
            </a:r>
            <a:r>
              <a:rPr lang="ko-KR" altLang="en-US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  <a:t>text</a:t>
            </a:r>
            <a:r>
              <a:rPr lang="ko-KR" altLang="en-US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  <a:t>prompt</a:t>
            </a:r>
            <a:r>
              <a:rPr lang="ko-KR" dirty="0">
                <a:latin typeface="Arial Narrow" panose="020B0606020202030204" pitchFamily="34" charset="0"/>
                <a:ea typeface="+mn-lt"/>
                <a:cs typeface="+mn-lt"/>
              </a:rPr>
              <a:t>.</a:t>
            </a:r>
            <a:endParaRPr lang="en-US" altLang="ko-KR" dirty="0">
              <a:latin typeface="Arial Narrow" panose="020B0606020202030204" pitchFamily="34" charset="0"/>
              <a:ea typeface="맑은 고딕"/>
              <a:cs typeface="+mn-lt"/>
            </a:endParaRPr>
          </a:p>
          <a:p>
            <a:pPr marL="640080" indent="-274320">
              <a:lnSpc>
                <a:spcPct val="150000"/>
              </a:lnSpc>
              <a:buFont typeface="Wingdings,Sans-Serif" panose="020B0604020202020204" pitchFamily="34" charset="0"/>
              <a:buChar char="ü"/>
            </a:pP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Apply</a:t>
            </a:r>
            <a:r>
              <a:rPr lang="en-US" altLang="ko-KR" dirty="0">
                <a:latin typeface="Arial Narrow" panose="020B0606020202030204" pitchFamily="34" charset="0"/>
                <a:ea typeface="맑은 고딕"/>
              </a:rPr>
              <a:t> Motion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Diffusion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Model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 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to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an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in-game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chat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to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create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3D </a:t>
            </a:r>
            <a:r>
              <a:rPr lang="ko-KR" altLang="en-US" dirty="0" err="1">
                <a:latin typeface="Arial Narrow" panose="020B0606020202030204" pitchFamily="34" charset="0"/>
                <a:ea typeface="맑은 고딕"/>
              </a:rPr>
              <a:t>animation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 </a:t>
            </a:r>
            <a:r>
              <a:rPr lang="en-US" altLang="ko-KR" dirty="0">
                <a:latin typeface="Arial Narrow" panose="020B0606020202030204" pitchFamily="34" charset="0"/>
                <a:ea typeface="맑은 고딕"/>
              </a:rPr>
              <a:t>for in-game characters</a:t>
            </a:r>
            <a:r>
              <a:rPr lang="ko-KR" altLang="en-US" dirty="0">
                <a:latin typeface="Arial Narrow" panose="020B0606020202030204" pitchFamily="34" charset="0"/>
                <a:ea typeface="맑은 고딕"/>
              </a:rPr>
              <a:t>.</a:t>
            </a:r>
            <a:r>
              <a:rPr lang="en-US" altLang="ko-KR" dirty="0">
                <a:latin typeface="Arial Narrow" panose="020B0606020202030204" pitchFamily="34" charset="0"/>
                <a:ea typeface="맑은 고딕"/>
              </a:rPr>
              <a:t> </a:t>
            </a:r>
          </a:p>
          <a:p>
            <a:pPr marL="640080" indent="-274320">
              <a:lnSpc>
                <a:spcPct val="150000"/>
              </a:lnSpc>
              <a:buFont typeface="Wingdings,Sans-Serif" panose="020B0604020202020204" pitchFamily="34" charset="0"/>
              <a:buChar char="ü"/>
            </a:pPr>
            <a:r>
              <a:rPr lang="en-US" altLang="ko-KR" dirty="0">
                <a:latin typeface="Arial Narrow" panose="020B0606020202030204" pitchFamily="34" charset="0"/>
                <a:ea typeface="맑은 고딕"/>
              </a:rPr>
              <a:t>Deploying</a:t>
            </a:r>
            <a:r>
              <a:rPr lang="ko-KR" dirty="0">
                <a:latin typeface="Arial Narrow" panose="020B0606020202030204" pitchFamily="34" charset="0"/>
                <a:ea typeface="맑은 고딕"/>
              </a:rPr>
              <a:t> </a:t>
            </a:r>
            <a:r>
              <a:rPr lang="ko-KR" dirty="0" err="1">
                <a:latin typeface="Arial Narrow" panose="020B0606020202030204" pitchFamily="34" charset="0"/>
                <a:ea typeface="맑은 고딕"/>
              </a:rPr>
              <a:t>in</a:t>
            </a:r>
            <a:r>
              <a:rPr lang="en-US" altLang="ko-KR" dirty="0">
                <a:latin typeface="Arial Narrow" panose="020B0606020202030204" pitchFamily="34" charset="0"/>
                <a:ea typeface="맑은 고딕"/>
              </a:rPr>
              <a:t> a</a:t>
            </a:r>
            <a:r>
              <a:rPr lang="ko-KR" dirty="0">
                <a:latin typeface="Arial Narrow" panose="020B0606020202030204" pitchFamily="34" charset="0"/>
                <a:ea typeface="맑은 고딕"/>
              </a:rPr>
              <a:t> </a:t>
            </a:r>
            <a:r>
              <a:rPr lang="ko-KR" dirty="0" err="1">
                <a:latin typeface="Arial Narrow" panose="020B0606020202030204" pitchFamily="34" charset="0"/>
                <a:ea typeface="맑은 고딕"/>
              </a:rPr>
              <a:t>form</a:t>
            </a:r>
            <a:r>
              <a:rPr lang="ko-KR" dirty="0">
                <a:latin typeface="Arial Narrow" panose="020B0606020202030204" pitchFamily="34" charset="0"/>
                <a:ea typeface="맑은 고딕"/>
              </a:rPr>
              <a:t> of </a:t>
            </a:r>
            <a:r>
              <a:rPr lang="ko-KR" dirty="0" err="1">
                <a:latin typeface="Arial Narrow" panose="020B0606020202030204" pitchFamily="34" charset="0"/>
                <a:ea typeface="맑은 고딕"/>
              </a:rPr>
              <a:t>Unreal</a:t>
            </a:r>
            <a:r>
              <a:rPr lang="ko-KR" dirty="0">
                <a:latin typeface="Arial Narrow" panose="020B0606020202030204" pitchFamily="34" charset="0"/>
                <a:ea typeface="맑은 고딕"/>
              </a:rPr>
              <a:t> </a:t>
            </a:r>
            <a:r>
              <a:rPr lang="ko-KR" dirty="0" err="1">
                <a:latin typeface="Arial Narrow" panose="020B0606020202030204" pitchFamily="34" charset="0"/>
                <a:ea typeface="맑은 고딕"/>
              </a:rPr>
              <a:t>Engine</a:t>
            </a:r>
            <a:r>
              <a:rPr lang="ko-KR" dirty="0">
                <a:latin typeface="Arial Narrow" panose="020B0606020202030204" pitchFamily="34" charset="0"/>
                <a:ea typeface="맑은 고딕"/>
              </a:rPr>
              <a:t> </a:t>
            </a:r>
            <a:r>
              <a:rPr lang="ko-KR" dirty="0" err="1">
                <a:latin typeface="Arial Narrow" panose="020B0606020202030204" pitchFamily="34" charset="0"/>
                <a:ea typeface="맑은 고딕"/>
              </a:rPr>
              <a:t>plugin</a:t>
            </a:r>
            <a:r>
              <a:rPr lang="ko-KR" dirty="0">
                <a:latin typeface="Arial Narrow" panose="020B0606020202030204" pitchFamily="34" charset="0"/>
                <a:ea typeface="맑은 고딕"/>
              </a:rPr>
              <a:t> </a:t>
            </a:r>
            <a:endParaRPr lang="en-US" altLang="ko-KR" dirty="0">
              <a:latin typeface="Arial Narrow" panose="020B0606020202030204" pitchFamily="34" charset="0"/>
              <a:ea typeface="+mn-lt"/>
              <a:cs typeface="+mn-lt"/>
            </a:endParaRP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 panose="020B0606020202030204" pitchFamily="34" charset="0"/>
              <a:ea typeface="맑은 고딕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ACA74E2-7797-171B-5B48-BA5840FAD8D7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Proposed Solution: Motion Diffusion Model</a:t>
            </a: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CB3B219E-40BB-8778-5C72-6B0D3703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5" y="1730146"/>
            <a:ext cx="3874883" cy="38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9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CA74E2-7797-171B-5B48-BA5840FAD8D7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Motion Diffusion Model: Advantages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BDF415E-EFC1-666E-7B75-CF2D3EB58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33" y="1429747"/>
            <a:ext cx="1015407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640080" indent="-274320">
              <a:lnSpc>
                <a:spcPct val="150000"/>
              </a:lnSpc>
              <a:buFont typeface="Wingdings,Sans-Serif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+mn-lt"/>
                <a:cs typeface="+mn-lt"/>
              </a:rPr>
              <a:t> </a:t>
            </a:r>
            <a:r>
              <a:rPr lang="en-US" altLang="ko-KR" b="1" dirty="0">
                <a:latin typeface="Arial Narrow"/>
                <a:ea typeface="+mn-lt"/>
                <a:cs typeface="+mn-lt"/>
              </a:rPr>
              <a:t>Accessibility</a:t>
            </a:r>
            <a:br>
              <a:rPr lang="en-US" altLang="ko-KR" b="1" dirty="0">
                <a:latin typeface="Arial Narrow"/>
                <a:ea typeface="+mn-lt"/>
                <a:cs typeface="+mn-lt"/>
              </a:rPr>
            </a:br>
            <a:r>
              <a:rPr lang="en-US" altLang="ko-KR" b="1" dirty="0">
                <a:latin typeface="Arial Narrow"/>
                <a:ea typeface="+mn-lt"/>
                <a:cs typeface="+mn-lt"/>
              </a:rPr>
              <a:t>	</a:t>
            </a:r>
            <a:r>
              <a:rPr lang="en-US" altLang="ko-KR" dirty="0">
                <a:latin typeface="Arial Narrow"/>
                <a:ea typeface="+mn-lt"/>
                <a:cs typeface="+mn-lt"/>
              </a:rPr>
              <a:t>No need for humans to act themselves to make a 3D animation.</a:t>
            </a:r>
          </a:p>
          <a:p>
            <a:pPr marL="640080" indent="-274320">
              <a:lnSpc>
                <a:spcPct val="150000"/>
              </a:lnSpc>
              <a:buFont typeface="Wingdings,Sans-Serif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b="1" dirty="0">
                <a:latin typeface="Arial Narrow"/>
                <a:ea typeface="맑은 고딕"/>
              </a:rPr>
              <a:t>User - </a:t>
            </a:r>
            <a:r>
              <a:rPr lang="ko-KR" altLang="en-US" b="1" dirty="0" err="1">
                <a:latin typeface="Arial Narrow"/>
                <a:ea typeface="맑은 고딕"/>
              </a:rPr>
              <a:t>friendly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br>
              <a:rPr lang="en-US" altLang="ko-KR" dirty="0">
                <a:latin typeface="Arial Narrow"/>
                <a:ea typeface="맑은 고딕"/>
              </a:rPr>
            </a:br>
            <a:r>
              <a:rPr lang="en-US" altLang="ko-KR" dirty="0">
                <a:latin typeface="Arial Narrow"/>
                <a:ea typeface="맑은 고딕"/>
              </a:rPr>
              <a:t>	</a:t>
            </a:r>
            <a:r>
              <a:rPr lang="ko-KR" altLang="en-US" dirty="0" err="1">
                <a:latin typeface="Arial Narrow"/>
                <a:ea typeface="맑은 고딕"/>
              </a:rPr>
              <a:t>Users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can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customize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their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own</a:t>
            </a:r>
            <a:r>
              <a:rPr lang="ko-KR" altLang="en-US" dirty="0">
                <a:latin typeface="Arial Narrow"/>
                <a:ea typeface="맑은 고딕"/>
              </a:rPr>
              <a:t> 3D </a:t>
            </a:r>
            <a:r>
              <a:rPr lang="ko-KR" altLang="en-US" dirty="0" err="1">
                <a:latin typeface="Arial Narrow"/>
                <a:ea typeface="맑은 고딕"/>
              </a:rPr>
              <a:t>animations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through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in-game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chat</a:t>
            </a:r>
            <a:r>
              <a:rPr lang="ko-KR" altLang="en-US" dirty="0">
                <a:latin typeface="Arial Narrow"/>
                <a:ea typeface="맑은 고딕"/>
              </a:rPr>
              <a:t>.</a:t>
            </a:r>
          </a:p>
          <a:p>
            <a:pPr marL="640080" indent="-274320">
              <a:lnSpc>
                <a:spcPct val="150000"/>
              </a:lnSpc>
              <a:buFont typeface="Wingdings,Sans-Serif" panose="020B0604020202020204" pitchFamily="34" charset="0"/>
              <a:buChar char="ü"/>
            </a:pPr>
            <a:r>
              <a:rPr lang="en-US" altLang="ko-KR" b="1" dirty="0">
                <a:latin typeface="Arial Narrow"/>
                <a:ea typeface="맑은 고딕"/>
              </a:rPr>
              <a:t> Efficiency </a:t>
            </a:r>
          </a:p>
          <a:p>
            <a:pPr marL="822960" lvl="1" indent="0">
              <a:lnSpc>
                <a:spcPct val="150000"/>
              </a:lnSpc>
              <a:buNone/>
            </a:pPr>
            <a:r>
              <a:rPr lang="ko-KR" altLang="ko-KR" sz="2800" dirty="0" err="1">
                <a:latin typeface="Arial Narrow"/>
                <a:ea typeface="맑은 고딕"/>
              </a:rPr>
              <a:t>Step</a:t>
            </a:r>
            <a:r>
              <a:rPr lang="ko-KR" altLang="ko-KR" sz="2800" dirty="0">
                <a:latin typeface="Arial Narrow"/>
                <a:ea typeface="맑은 고딕"/>
              </a:rPr>
              <a:t> of </a:t>
            </a:r>
            <a:r>
              <a:rPr lang="ko-KR" altLang="ko-KR" sz="2800" dirty="0" err="1">
                <a:latin typeface="Arial Narrow"/>
                <a:ea typeface="맑은 고딕"/>
              </a:rPr>
              <a:t>retargeting</a:t>
            </a:r>
            <a:r>
              <a:rPr lang="ko-KR" altLang="ko-KR" sz="2800" dirty="0">
                <a:latin typeface="Arial Narrow"/>
                <a:ea typeface="맑은 고딕"/>
              </a:rPr>
              <a:t> </a:t>
            </a:r>
            <a:r>
              <a:rPr lang="ko-KR" altLang="ko-KR" sz="2800" dirty="0" err="1">
                <a:latin typeface="Arial Narrow"/>
                <a:ea typeface="맑은 고딕"/>
              </a:rPr>
              <a:t>bones</a:t>
            </a:r>
            <a:r>
              <a:rPr lang="ko-KR" altLang="ko-KR" sz="2800" dirty="0">
                <a:latin typeface="Arial Narrow"/>
                <a:ea typeface="맑은 고딕"/>
              </a:rPr>
              <a:t> </a:t>
            </a:r>
            <a:r>
              <a:rPr lang="ko-KR" altLang="ko-KR" sz="2800" dirty="0" err="1">
                <a:latin typeface="Arial Narrow"/>
                <a:ea typeface="맑은 고딕"/>
              </a:rPr>
              <a:t>for</a:t>
            </a:r>
            <a:r>
              <a:rPr lang="ko-KR" altLang="ko-KR" sz="2800" dirty="0">
                <a:latin typeface="Arial Narrow"/>
                <a:ea typeface="맑은 고딕"/>
              </a:rPr>
              <a:t> 3D </a:t>
            </a:r>
            <a:r>
              <a:rPr lang="ko-KR" altLang="ko-KR" sz="2800" dirty="0" err="1">
                <a:latin typeface="Arial Narrow"/>
                <a:ea typeface="맑은 고딕"/>
              </a:rPr>
              <a:t>animations</a:t>
            </a:r>
            <a:r>
              <a:rPr lang="ko-KR" altLang="ko-KR" sz="2800" dirty="0">
                <a:latin typeface="Arial Narrow"/>
                <a:ea typeface="맑은 고딕"/>
              </a:rPr>
              <a:t> </a:t>
            </a:r>
            <a:r>
              <a:rPr lang="ko-KR" altLang="ko-KR" sz="2800" dirty="0" err="1">
                <a:latin typeface="Arial Narrow"/>
                <a:ea typeface="맑은 고딕"/>
              </a:rPr>
              <a:t>can</a:t>
            </a:r>
            <a:r>
              <a:rPr lang="ko-KR" altLang="ko-KR" sz="2800" dirty="0">
                <a:latin typeface="Arial Narrow"/>
                <a:ea typeface="맑은 고딕"/>
              </a:rPr>
              <a:t> </a:t>
            </a:r>
            <a:r>
              <a:rPr lang="ko-KR" altLang="ko-KR" sz="2800" dirty="0" err="1">
                <a:latin typeface="Arial Narrow"/>
                <a:ea typeface="맑은 고딕"/>
              </a:rPr>
              <a:t>be</a:t>
            </a:r>
            <a:r>
              <a:rPr lang="ko-KR" altLang="ko-KR" sz="2800" dirty="0">
                <a:latin typeface="Arial Narrow"/>
                <a:ea typeface="맑은 고딕"/>
              </a:rPr>
              <a:t> </a:t>
            </a:r>
            <a:r>
              <a:rPr lang="ko-KR" altLang="ko-KR" sz="2800" dirty="0" err="1">
                <a:latin typeface="Arial Narrow"/>
                <a:ea typeface="맑은 고딕"/>
              </a:rPr>
              <a:t>removed</a:t>
            </a:r>
            <a:r>
              <a:rPr lang="ko-KR" altLang="ko-KR" sz="2800" dirty="0">
                <a:latin typeface="Arial Narrow"/>
                <a:ea typeface="맑은 고딕"/>
              </a:rPr>
              <a:t> </a:t>
            </a:r>
            <a:r>
              <a:rPr lang="en-US" altLang="ko-KR" sz="2800" dirty="0">
                <a:latin typeface="Arial Narrow"/>
                <a:ea typeface="맑은 고딕"/>
              </a:rPr>
              <a:t>through</a:t>
            </a:r>
            <a:r>
              <a:rPr lang="ko-KR" altLang="en-US" sz="2800" dirty="0">
                <a:latin typeface="Arial Narrow"/>
                <a:ea typeface="맑은 고딕"/>
              </a:rPr>
              <a:t> </a:t>
            </a:r>
            <a:r>
              <a:rPr lang="ko-KR" altLang="en-US" sz="2800" u="sng" dirty="0" err="1">
                <a:latin typeface="Arial Narrow"/>
                <a:ea typeface="맑은 고딕"/>
              </a:rPr>
              <a:t>implementation</a:t>
            </a:r>
            <a:r>
              <a:rPr lang="ko-KR" altLang="en-US" sz="2800" u="sng" dirty="0">
                <a:latin typeface="Arial Narrow"/>
                <a:ea typeface="맑은 고딕"/>
              </a:rPr>
              <a:t> of </a:t>
            </a:r>
            <a:r>
              <a:rPr lang="ko-KR" altLang="en-US" sz="2800" u="sng" dirty="0" err="1">
                <a:latin typeface="Arial Narrow"/>
                <a:ea typeface="맑은 고딕"/>
              </a:rPr>
              <a:t>plugin</a:t>
            </a:r>
            <a:r>
              <a:rPr lang="ko-KR" altLang="ko-KR" sz="2800" dirty="0">
                <a:latin typeface="Arial Narrow"/>
                <a:ea typeface="맑은 고딕"/>
              </a:rPr>
              <a:t>.</a:t>
            </a:r>
            <a:endParaRPr lang="ko-KR" altLang="en-US" sz="2800" dirty="0">
              <a:latin typeface="Arial Narrow"/>
              <a:ea typeface="맑은 고딕"/>
            </a:endParaRPr>
          </a:p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32659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8475015-C247-8905-FAFB-01897D5211DF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Overview of Final Product (User Scenario)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131653-DE5D-9EB9-465E-E6FE48D3CB10}"/>
              </a:ext>
            </a:extLst>
          </p:cNvPr>
          <p:cNvGrpSpPr/>
          <p:nvPr/>
        </p:nvGrpSpPr>
        <p:grpSpPr>
          <a:xfrm>
            <a:off x="9247509" y="1714010"/>
            <a:ext cx="2857500" cy="2857500"/>
            <a:chOff x="9249815" y="2071467"/>
            <a:chExt cx="2857500" cy="2857500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55D2007B-49A0-A59B-BFB2-225EF9EAF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815" y="2071467"/>
              <a:ext cx="2857500" cy="28575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6B48DE-E241-809D-573F-235699617D67}"/>
                </a:ext>
              </a:extLst>
            </p:cNvPr>
            <p:cNvSpPr/>
            <p:nvPr/>
          </p:nvSpPr>
          <p:spPr>
            <a:xfrm>
              <a:off x="9249815" y="2071467"/>
              <a:ext cx="2857500" cy="397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7" name="Picture 3" descr="위대한 트위스티드 페이트 인게임 스킨 리뷰">
            <a:extLst>
              <a:ext uri="{FF2B5EF4-FFF2-40B4-BE49-F238E27FC236}">
                <a16:creationId xmlns:a16="http://schemas.microsoft.com/office/drawing/2014/main" id="{90F6911A-F843-8CA7-FE89-A631F57EA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62" y="2468839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D9090C81-8220-D78B-F0EC-275BAC7BCB9F}"/>
              </a:ext>
            </a:extLst>
          </p:cNvPr>
          <p:cNvSpPr/>
          <p:nvPr/>
        </p:nvSpPr>
        <p:spPr>
          <a:xfrm>
            <a:off x="8335416" y="2895830"/>
            <a:ext cx="914399" cy="1066337"/>
          </a:xfrm>
          <a:prstGeom prst="mathPlus">
            <a:avLst>
              <a:gd name="adj1" fmla="val 852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55C8297-B41F-84B8-058D-9FCDBD36C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23" y="1939996"/>
            <a:ext cx="3738912" cy="3067463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487A829-9284-DC10-DCFB-997187717748}"/>
              </a:ext>
            </a:extLst>
          </p:cNvPr>
          <p:cNvSpPr/>
          <p:nvPr/>
        </p:nvSpPr>
        <p:spPr>
          <a:xfrm>
            <a:off x="4057147" y="3142760"/>
            <a:ext cx="1771135" cy="57247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B6BB9A25-6885-92D8-9938-BE2634BAA94A}"/>
              </a:ext>
            </a:extLst>
          </p:cNvPr>
          <p:cNvSpPr/>
          <p:nvPr/>
        </p:nvSpPr>
        <p:spPr>
          <a:xfrm>
            <a:off x="1259392" y="5007459"/>
            <a:ext cx="2954262" cy="1357764"/>
          </a:xfrm>
          <a:prstGeom prst="wedgeRectCallout">
            <a:avLst>
              <a:gd name="adj1" fmla="val -39983"/>
              <a:gd name="adj2" fmla="val -76742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Enter: Punching angrily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5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E960058C-113B-FF34-4812-7D321573F8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33490"/>
              </p:ext>
            </p:extLst>
          </p:nvPr>
        </p:nvGraphicFramePr>
        <p:xfrm>
          <a:off x="141583" y="1176950"/>
          <a:ext cx="11908834" cy="5196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457">
                  <a:extLst>
                    <a:ext uri="{9D8B030D-6E8A-4147-A177-3AD203B41FA5}">
                      <a16:colId xmlns:a16="http://schemas.microsoft.com/office/drawing/2014/main" val="2344200674"/>
                    </a:ext>
                  </a:extLst>
                </a:gridCol>
                <a:gridCol w="1037153">
                  <a:extLst>
                    <a:ext uri="{9D8B030D-6E8A-4147-A177-3AD203B41FA5}">
                      <a16:colId xmlns:a16="http://schemas.microsoft.com/office/drawing/2014/main" val="3132769034"/>
                    </a:ext>
                  </a:extLst>
                </a:gridCol>
                <a:gridCol w="1037153">
                  <a:extLst>
                    <a:ext uri="{9D8B030D-6E8A-4147-A177-3AD203B41FA5}">
                      <a16:colId xmlns:a16="http://schemas.microsoft.com/office/drawing/2014/main" val="344593125"/>
                    </a:ext>
                  </a:extLst>
                </a:gridCol>
                <a:gridCol w="1037153">
                  <a:extLst>
                    <a:ext uri="{9D8B030D-6E8A-4147-A177-3AD203B41FA5}">
                      <a16:colId xmlns:a16="http://schemas.microsoft.com/office/drawing/2014/main" val="3232641763"/>
                    </a:ext>
                  </a:extLst>
                </a:gridCol>
                <a:gridCol w="1037153">
                  <a:extLst>
                    <a:ext uri="{9D8B030D-6E8A-4147-A177-3AD203B41FA5}">
                      <a16:colId xmlns:a16="http://schemas.microsoft.com/office/drawing/2014/main" val="4068766307"/>
                    </a:ext>
                  </a:extLst>
                </a:gridCol>
                <a:gridCol w="1037153">
                  <a:extLst>
                    <a:ext uri="{9D8B030D-6E8A-4147-A177-3AD203B41FA5}">
                      <a16:colId xmlns:a16="http://schemas.microsoft.com/office/drawing/2014/main" val="4226635831"/>
                    </a:ext>
                  </a:extLst>
                </a:gridCol>
                <a:gridCol w="1037153">
                  <a:extLst>
                    <a:ext uri="{9D8B030D-6E8A-4147-A177-3AD203B41FA5}">
                      <a16:colId xmlns:a16="http://schemas.microsoft.com/office/drawing/2014/main" val="2760829272"/>
                    </a:ext>
                  </a:extLst>
                </a:gridCol>
                <a:gridCol w="1037153">
                  <a:extLst>
                    <a:ext uri="{9D8B030D-6E8A-4147-A177-3AD203B41FA5}">
                      <a16:colId xmlns:a16="http://schemas.microsoft.com/office/drawing/2014/main" val="3371088417"/>
                    </a:ext>
                  </a:extLst>
                </a:gridCol>
                <a:gridCol w="1037153">
                  <a:extLst>
                    <a:ext uri="{9D8B030D-6E8A-4147-A177-3AD203B41FA5}">
                      <a16:colId xmlns:a16="http://schemas.microsoft.com/office/drawing/2014/main" val="1516224461"/>
                    </a:ext>
                  </a:extLst>
                </a:gridCol>
                <a:gridCol w="1037153">
                  <a:extLst>
                    <a:ext uri="{9D8B030D-6E8A-4147-A177-3AD203B41FA5}">
                      <a16:colId xmlns:a16="http://schemas.microsoft.com/office/drawing/2014/main" val="919340379"/>
                    </a:ext>
                  </a:extLst>
                </a:gridCol>
              </a:tblGrid>
              <a:tr h="404216"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Arial Narrow"/>
                        </a:rPr>
                        <a:t>Week 3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Arial Narrow"/>
                        </a:rPr>
                        <a:t>Week 4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Arial Narrow"/>
                        </a:rPr>
                        <a:t>Week 5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Arial Narrow"/>
                        </a:rPr>
                        <a:t>Week 6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Arial Narrow"/>
                        </a:rPr>
                        <a:t>Week 7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Arial Narrow"/>
                        </a:rPr>
                        <a:t>Week 8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Arial Narrow"/>
                        </a:rPr>
                        <a:t>Week 9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Arial Narrow"/>
                        </a:rPr>
                        <a:t>Week 10</a:t>
                      </a:r>
                      <a:endParaRPr lang="en-US" altLang="ko-KR" b="0" dirty="0">
                        <a:solidFill>
                          <a:schemeClr val="tx1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Arial Narrow"/>
                        </a:rPr>
                        <a:t>Week 11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387660"/>
                  </a:ext>
                </a:extLst>
              </a:tr>
              <a:tr h="798745">
                <a:tc>
                  <a:txBody>
                    <a:bodyPr/>
                    <a:lstStyle/>
                    <a:p>
                      <a:pPr mar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Retargetting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Animation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Skeleton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460430"/>
                  </a:ext>
                </a:extLst>
              </a:tr>
              <a:tr h="798745">
                <a:tc>
                  <a:txBody>
                    <a:bodyPr/>
                    <a:lstStyle/>
                    <a:p>
                      <a:pPr mar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Model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performance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and 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speed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improvement</a:t>
                      </a:r>
                      <a:endParaRPr lang="ko-KR" sz="2200" b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7459"/>
                  </a:ext>
                </a:extLst>
              </a:tr>
              <a:tr h="798745">
                <a:tc>
                  <a:txBody>
                    <a:bodyPr/>
                    <a:lstStyle/>
                    <a:p>
                      <a:pPr mar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Adjustment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model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to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Unreal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Engine</a:t>
                      </a:r>
                      <a:endParaRPr lang="ko-KR" altLang="en-US" sz="2200" b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218286"/>
                  </a:ext>
                </a:extLst>
              </a:tr>
              <a:tr h="798745">
                <a:tc>
                  <a:txBody>
                    <a:bodyPr/>
                    <a:lstStyle/>
                    <a:p>
                      <a:pPr marL="0" marR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Implement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plug-in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function</a:t>
                      </a:r>
                      <a:r>
                        <a:rPr lang="ko-KR" altLang="en-US" sz="2200" b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ko-KR" altLang="en-US" sz="2200" b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library</a:t>
                      </a:r>
                      <a:endParaRPr lang="ko-KR" sz="2200" b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061750"/>
                  </a:ext>
                </a:extLst>
              </a:tr>
              <a:tr h="798745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200" b="0" i="0" u="none" strike="noStrike" noProof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Implement</a:t>
                      </a:r>
                      <a:r>
                        <a:rPr lang="ko-KR" altLang="en-US" sz="22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ko-KR" altLang="en-US" sz="2200" b="0" i="0" u="none" strike="noStrike" noProof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simple</a:t>
                      </a:r>
                      <a:r>
                        <a:rPr lang="ko-KR" altLang="en-US" sz="22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ko-KR" altLang="en-US" sz="2200" b="0" i="0" u="none" strike="noStrike" noProof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demo</a:t>
                      </a:r>
                      <a:r>
                        <a:rPr lang="ko-KR" altLang="en-US" sz="22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 </a:t>
                      </a:r>
                      <a:endParaRPr lang="ko-KR" sz="2200" b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281683"/>
                  </a:ext>
                </a:extLst>
              </a:tr>
              <a:tr h="798745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200" b="0" i="0" u="none" strike="noStrike" noProof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Malgun Gothic"/>
                        </a:rPr>
                        <a:t>Packaging</a:t>
                      </a:r>
                      <a:r>
                        <a:rPr lang="ko-KR" altLang="en-US" sz="22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Malgun Gothic"/>
                        </a:rPr>
                        <a:t> and </a:t>
                      </a:r>
                      <a:r>
                        <a:rPr lang="ko-KR" altLang="en-US" sz="2200" b="0" i="0" u="none" strike="noStrike" noProof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Malgun Gothic"/>
                        </a:rPr>
                        <a:t>deploy</a:t>
                      </a:r>
                      <a:endParaRPr lang="ko-KR" altLang="en-US" sz="2200" b="0" i="0" u="none" strike="noStrike" noProof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367A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39507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38475015-C247-8905-FAFB-01897D5211DF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29606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8475015-C247-8905-FAFB-01897D5211DF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Role Assignment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BEF3B98-9C74-2FEA-2B72-17CC8B5F2EBA}"/>
              </a:ext>
            </a:extLst>
          </p:cNvPr>
          <p:cNvSpPr txBox="1">
            <a:spLocks/>
          </p:cNvSpPr>
          <p:nvPr/>
        </p:nvSpPr>
        <p:spPr>
          <a:xfrm>
            <a:off x="378572" y="1375426"/>
            <a:ext cx="109752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274320">
              <a:lnSpc>
                <a:spcPct val="150000"/>
              </a:lnSpc>
              <a:buFont typeface="Wingdings,Sans-Serif" panose="020B0604020202020204" pitchFamily="34" charset="0"/>
              <a:buChar char="ü"/>
            </a:pPr>
            <a:r>
              <a:rPr lang="en-US" altLang="ko-KR" b="1" dirty="0">
                <a:latin typeface="Arial Narrow"/>
                <a:ea typeface="+mn-lt"/>
                <a:cs typeface="+mn-lt"/>
              </a:rPr>
              <a:t> CV/AI</a:t>
            </a:r>
            <a:br>
              <a:rPr lang="en-US" altLang="ko-KR" b="1" dirty="0">
                <a:latin typeface="Arial Narrow"/>
                <a:ea typeface="+mn-lt"/>
                <a:cs typeface="+mn-lt"/>
              </a:rPr>
            </a:br>
            <a:r>
              <a:rPr lang="ko-KR" altLang="en-US" sz="2400" dirty="0">
                <a:latin typeface="Arial Narrow"/>
                <a:ea typeface="맑은 고딕"/>
              </a:rPr>
              <a:t> 박수호</a:t>
            </a:r>
            <a:r>
              <a:rPr lang="en-US" altLang="ko-KR" sz="2400" dirty="0">
                <a:latin typeface="Arial Narrow"/>
                <a:ea typeface="맑은 고딕"/>
              </a:rPr>
              <a:t>, </a:t>
            </a:r>
            <a:r>
              <a:rPr lang="ko-KR" altLang="en-US" sz="2400" dirty="0" err="1">
                <a:latin typeface="Arial Narrow"/>
                <a:ea typeface="맑은 고딕"/>
              </a:rPr>
              <a:t>차승종</a:t>
            </a:r>
            <a:r>
              <a:rPr lang="ko-KR" altLang="en-US" sz="2400" dirty="0">
                <a:latin typeface="Arial Narrow"/>
                <a:ea typeface="맑은 고딕"/>
              </a:rPr>
              <a:t>: </a:t>
            </a:r>
            <a:r>
              <a:rPr lang="en-US" altLang="ko-KR" sz="2400" dirty="0">
                <a:latin typeface="Arial Narrow" panose="020B0606020202030204" pitchFamily="34" charset="0"/>
                <a:ea typeface="+mn-lt"/>
                <a:cs typeface="+mn-lt"/>
              </a:rPr>
              <a:t>Motion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ko-KR" altLang="ko-KR" sz="2400" dirty="0" err="1">
                <a:latin typeface="Arial Narrow" panose="020B0606020202030204" pitchFamily="34" charset="0"/>
                <a:ea typeface="+mn-lt"/>
                <a:cs typeface="+mn-lt"/>
              </a:rPr>
              <a:t>diffusion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ko-KR" altLang="ko-KR" sz="2400" dirty="0" err="1">
                <a:latin typeface="Arial Narrow" panose="020B0606020202030204" pitchFamily="34" charset="0"/>
                <a:ea typeface="+mn-lt"/>
                <a:cs typeface="+mn-lt"/>
              </a:rPr>
              <a:t>model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 </a:t>
            </a:r>
            <a:r>
              <a:rPr lang="en-US" altLang="ko-KR" sz="2400" dirty="0">
                <a:latin typeface="Arial Narrow" panose="020B0606020202030204" pitchFamily="34" charset="0"/>
                <a:ea typeface="+mn-lt"/>
                <a:cs typeface="+mn-lt"/>
              </a:rPr>
              <a:t>performance</a:t>
            </a:r>
            <a:r>
              <a:rPr lang="ko-KR" altLang="en-US" sz="2400" dirty="0">
                <a:latin typeface="Arial Narrow" panose="020B0606020202030204" pitchFamily="34" charset="0"/>
                <a:ea typeface="+mn-lt"/>
                <a:cs typeface="+mn-lt"/>
              </a:rPr>
              <a:t> </a:t>
            </a:r>
            <a:r>
              <a:rPr lang="ko-KR" altLang="en-US" sz="2400" dirty="0" err="1">
                <a:latin typeface="Arial Narrow" panose="020B0606020202030204" pitchFamily="34" charset="0"/>
                <a:ea typeface="+mn-lt"/>
                <a:cs typeface="+mn-lt"/>
              </a:rPr>
              <a:t>improvement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, </a:t>
            </a:r>
            <a:b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</a:br>
            <a:r>
              <a:rPr lang="en-US" altLang="ko-KR" dirty="0">
                <a:latin typeface="Arial Narrow" panose="020B0606020202030204" pitchFamily="34" charset="0"/>
                <a:ea typeface="+mn-lt"/>
                <a:cs typeface="+mn-lt"/>
              </a:rPr>
              <a:t>		        	</a:t>
            </a:r>
            <a:r>
              <a:rPr lang="en-US" altLang="ko-KR" sz="2400" dirty="0">
                <a:latin typeface="Arial Narrow" panose="020B0606020202030204" pitchFamily="34" charset="0"/>
                <a:ea typeface="+mn-lt"/>
                <a:cs typeface="+mn-lt"/>
              </a:rPr>
              <a:t> Data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 </a:t>
            </a:r>
            <a:r>
              <a:rPr lang="en-US" altLang="ko-KR" sz="2400" dirty="0">
                <a:latin typeface="Arial Narrow" panose="020B0606020202030204" pitchFamily="34" charset="0"/>
                <a:ea typeface="+mn-lt"/>
                <a:cs typeface="+mn-lt"/>
              </a:rPr>
              <a:t>collection</a:t>
            </a:r>
            <a:r>
              <a:rPr lang="ko-KR" altLang="ko-KR" sz="2400" dirty="0">
                <a:latin typeface="Arial Narrow" panose="020B0606020202030204" pitchFamily="34" charset="0"/>
                <a:ea typeface="+mn-lt"/>
                <a:cs typeface="+mn-lt"/>
              </a:rPr>
              <a:t>, </a:t>
            </a:r>
            <a:r>
              <a:rPr lang="en-US" altLang="ko-KR" sz="2400" dirty="0">
                <a:latin typeface="Arial Narrow" panose="020B0606020202030204" pitchFamily="34" charset="0"/>
                <a:ea typeface="+mn-lt"/>
                <a:cs typeface="+mn-lt"/>
              </a:rPr>
              <a:t>Model</a:t>
            </a:r>
            <a:r>
              <a:rPr lang="ko-KR" altLang="en-US" sz="2400" dirty="0">
                <a:latin typeface="Arial Narrow" panose="020B0606020202030204" pitchFamily="34" charset="0"/>
                <a:ea typeface="+mn-lt"/>
                <a:cs typeface="+mn-lt"/>
              </a:rPr>
              <a:t> </a:t>
            </a:r>
            <a:r>
              <a:rPr lang="ko-KR" altLang="en-US" sz="2400" dirty="0" err="1">
                <a:latin typeface="Arial Narrow" panose="020B0606020202030204" pitchFamily="34" charset="0"/>
                <a:ea typeface="+mn-lt"/>
                <a:cs typeface="+mn-lt"/>
              </a:rPr>
              <a:t>training</a:t>
            </a:r>
            <a:r>
              <a:rPr lang="ko-KR" altLang="en-US" sz="2400" dirty="0">
                <a:latin typeface="Arial Narrow" panose="020B0606020202030204" pitchFamily="34" charset="0"/>
                <a:ea typeface="+mn-lt"/>
                <a:cs typeface="+mn-lt"/>
              </a:rPr>
              <a:t>.</a:t>
            </a:r>
            <a:endParaRPr lang="en-US" altLang="ko-KR" sz="2400" dirty="0">
              <a:latin typeface="Arial Narrow" panose="020B0606020202030204" pitchFamily="34" charset="0"/>
              <a:ea typeface="+mn-lt"/>
              <a:cs typeface="+mn-lt"/>
            </a:endParaRPr>
          </a:p>
          <a:p>
            <a:pPr marL="640080" indent="-274320">
              <a:lnSpc>
                <a:spcPct val="150000"/>
              </a:lnSpc>
              <a:buFont typeface="Wingdings,Sans-Serif" panose="020B0604020202020204" pitchFamily="34" charset="0"/>
              <a:buChar char="ü"/>
            </a:pPr>
            <a:r>
              <a:rPr lang="en-US" altLang="ko-KR" dirty="0">
                <a:latin typeface="Arial Narrow"/>
                <a:ea typeface="+mn-lt"/>
                <a:cs typeface="+mn-lt"/>
              </a:rPr>
              <a:t> </a:t>
            </a:r>
            <a:r>
              <a:rPr lang="en-US" altLang="ko-KR" b="1" dirty="0">
                <a:latin typeface="Arial Narrow"/>
                <a:ea typeface="+mn-lt"/>
                <a:cs typeface="+mn-lt"/>
              </a:rPr>
              <a:t>Unreal Engine</a:t>
            </a:r>
          </a:p>
          <a:p>
            <a:pPr marL="822960" lvl="1" indent="0">
              <a:lnSpc>
                <a:spcPct val="150000"/>
              </a:lnSpc>
              <a:buNone/>
            </a:pPr>
            <a:r>
              <a:rPr lang="ko-KR" altLang="en-US" dirty="0">
                <a:latin typeface="Arial Narrow"/>
                <a:ea typeface="맑은 고딕"/>
              </a:rPr>
              <a:t>이</a:t>
            </a:r>
            <a:r>
              <a:rPr lang="ko-KR" altLang="en-US" sz="2400" dirty="0">
                <a:latin typeface="Arial Narrow"/>
                <a:ea typeface="맑은 고딕"/>
              </a:rPr>
              <a:t>재훈: </a:t>
            </a:r>
            <a:r>
              <a:rPr lang="ko-KR" altLang="en-US" sz="2400" dirty="0" err="1">
                <a:latin typeface="Arial Narrow"/>
                <a:ea typeface="맑은 고딕"/>
              </a:rPr>
              <a:t>Adjustment</a:t>
            </a:r>
            <a:r>
              <a:rPr lang="ko-KR" altLang="en-US" sz="2400" dirty="0">
                <a:latin typeface="Arial Narrow"/>
                <a:ea typeface="맑은 고딕"/>
              </a:rPr>
              <a:t> of </a:t>
            </a:r>
            <a:r>
              <a:rPr lang="ko-KR" altLang="en-US" sz="2400" dirty="0" err="1">
                <a:latin typeface="Arial Narrow"/>
                <a:ea typeface="맑은 고딕"/>
              </a:rPr>
              <a:t>model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to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Unreal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Engine</a:t>
            </a:r>
            <a:r>
              <a:rPr lang="ko-KR" altLang="en-US" sz="2400" dirty="0">
                <a:latin typeface="Arial Narrow"/>
                <a:ea typeface="맑은 고딕"/>
              </a:rPr>
              <a:t>.</a:t>
            </a:r>
          </a:p>
          <a:p>
            <a:pPr marL="822960" lvl="1" indent="0">
              <a:lnSpc>
                <a:spcPct val="150000"/>
              </a:lnSpc>
              <a:buNone/>
            </a:pPr>
            <a:r>
              <a:rPr lang="ko-KR" altLang="en-US" sz="2400" dirty="0" err="1">
                <a:latin typeface="Arial Narrow"/>
                <a:ea typeface="맑은 고딕"/>
              </a:rPr>
              <a:t>제해찬</a:t>
            </a:r>
            <a:r>
              <a:rPr lang="ko-KR" altLang="en-US" sz="2400" dirty="0">
                <a:latin typeface="Arial Narrow"/>
                <a:ea typeface="맑은 고딕"/>
              </a:rPr>
              <a:t>: </a:t>
            </a:r>
            <a:r>
              <a:rPr lang="ko-KR" altLang="en-US" sz="2400" dirty="0" err="1">
                <a:latin typeface="Arial Narrow"/>
                <a:ea typeface="맑은 고딕"/>
              </a:rPr>
              <a:t>Plugin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function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library</a:t>
            </a:r>
            <a:r>
              <a:rPr lang="ko-KR" altLang="en-US" sz="2400" dirty="0">
                <a:latin typeface="Arial Narrow"/>
                <a:ea typeface="맑은 고딕"/>
              </a:rPr>
              <a:t> </a:t>
            </a:r>
            <a:r>
              <a:rPr lang="ko-KR" altLang="en-US" sz="2400" dirty="0" err="1">
                <a:latin typeface="Arial Narrow"/>
                <a:ea typeface="맑은 고딕"/>
              </a:rPr>
              <a:t>implementation</a:t>
            </a:r>
            <a:r>
              <a:rPr lang="ko-KR" altLang="en-US" sz="2400" dirty="0">
                <a:latin typeface="Arial Narrow"/>
                <a:ea typeface="맑은 고딕"/>
              </a:rPr>
              <a:t>.</a:t>
            </a:r>
            <a:endParaRPr lang="en-US" altLang="ko-KR" dirty="0">
              <a:latin typeface="Arial Narrow"/>
              <a:ea typeface="맑은 고딕"/>
              <a:cs typeface="+mn-lt"/>
            </a:endParaRPr>
          </a:p>
          <a:p>
            <a:pPr marL="822960" lvl="1" indent="0">
              <a:lnSpc>
                <a:spcPct val="150000"/>
              </a:lnSpc>
              <a:buNone/>
            </a:pPr>
            <a:r>
              <a:rPr lang="ko-KR" altLang="en-US" sz="2400" dirty="0">
                <a:latin typeface="Arial Narrow"/>
                <a:ea typeface="맑은 고딕"/>
              </a:rPr>
              <a:t>조용현</a:t>
            </a:r>
            <a:r>
              <a:rPr lang="ko-KR" altLang="en-US" sz="2400">
                <a:latin typeface="Arial Narrow"/>
                <a:ea typeface="맑은 고딕"/>
              </a:rPr>
              <a:t>: </a:t>
            </a:r>
            <a:r>
              <a:rPr lang="en-US" altLang="ko-KR" sz="2400">
                <a:latin typeface="Arial Narrow"/>
                <a:ea typeface="맑은 고딕"/>
              </a:rPr>
              <a:t>Building demo project and animation postprocessing</a:t>
            </a:r>
            <a:endParaRPr lang="ko-KR" altLang="en-US" sz="2400" dirty="0">
              <a:latin typeface="Arial Narrow"/>
              <a:ea typeface="맑은 고딕"/>
            </a:endParaRPr>
          </a:p>
          <a:p>
            <a:pPr marL="1097280" lvl="1" indent="-274320">
              <a:lnSpc>
                <a:spcPct val="150000"/>
              </a:lnSpc>
              <a:buFont typeface="Wingdings,Sans-Serif" panose="020B0604020202020204" pitchFamily="34" charset="0"/>
              <a:buChar char="ü"/>
            </a:pPr>
            <a:endParaRPr lang="ko-KR" altLang="en-US" dirty="0">
              <a:latin typeface="Arial Narrow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534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788AD19-F233-8B20-B27C-13FAF3E51B74}"/>
              </a:ext>
            </a:extLst>
          </p:cNvPr>
          <p:cNvSpPr txBox="1">
            <a:spLocks/>
          </p:cNvSpPr>
          <p:nvPr/>
        </p:nvSpPr>
        <p:spPr>
          <a:xfrm>
            <a:off x="4482" y="-3455"/>
            <a:ext cx="4710546" cy="6861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/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1DB4DE1-7D22-F408-7196-028F881F2F9B}"/>
              </a:ext>
            </a:extLst>
          </p:cNvPr>
          <p:cNvSpPr txBox="1">
            <a:spLocks/>
          </p:cNvSpPr>
          <p:nvPr/>
        </p:nvSpPr>
        <p:spPr>
          <a:xfrm>
            <a:off x="4715028" y="-3176"/>
            <a:ext cx="7481454" cy="6861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ko-KR" altLang="en-US" sz="2800" dirty="0" err="1">
                <a:latin typeface="Arial Narrow"/>
                <a:ea typeface="맑은 고딕"/>
              </a:rPr>
              <a:t>Intro</a:t>
            </a:r>
            <a:endParaRPr lang="ko-KR" altLang="en-US" sz="2800" dirty="0">
              <a:latin typeface="Arial Narrow"/>
              <a:ea typeface="맑은 고딕"/>
            </a:endParaRPr>
          </a:p>
          <a:p>
            <a:pPr marL="514350" indent="-514350" algn="l"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ko-KR" altLang="en-US" sz="2800" dirty="0" err="1">
                <a:latin typeface="Arial Narrow"/>
                <a:ea typeface="맑은 고딕"/>
              </a:rPr>
              <a:t>Background</a:t>
            </a:r>
            <a:endParaRPr lang="ko-KR" altLang="en-US" sz="2800" dirty="0">
              <a:latin typeface="Arial Narrow"/>
              <a:ea typeface="맑은 고딕"/>
            </a:endParaRPr>
          </a:p>
          <a:p>
            <a:pPr marL="514350" indent="-514350" algn="l"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en-US" altLang="ko-KR" sz="2800" dirty="0">
                <a:latin typeface="Arial Narrow"/>
                <a:ea typeface="Malgun Gothic"/>
              </a:rPr>
              <a:t>Related</a:t>
            </a:r>
            <a:r>
              <a:rPr lang="ko-KR" altLang="en-US" sz="2800" dirty="0">
                <a:latin typeface="Arial Narrow"/>
                <a:ea typeface="Malgun Gothic"/>
              </a:rPr>
              <a:t> </a:t>
            </a:r>
            <a:r>
              <a:rPr lang="ko-KR" altLang="en-US" sz="2800" dirty="0" err="1">
                <a:latin typeface="Arial Narrow"/>
                <a:ea typeface="Malgun Gothic"/>
              </a:rPr>
              <a:t>Work</a:t>
            </a:r>
            <a:endParaRPr lang="ko-KR" altLang="en-US" sz="2800" dirty="0">
              <a:latin typeface="Arial Narrow"/>
              <a:ea typeface="Malgun Gothic"/>
            </a:endParaRPr>
          </a:p>
          <a:p>
            <a:pPr marL="514350" indent="-514350" algn="l"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ko-KR" altLang="en-US" sz="2800" dirty="0" err="1">
                <a:latin typeface="Arial Narrow"/>
                <a:ea typeface="맑은 고딕"/>
              </a:rPr>
              <a:t>Problem</a:t>
            </a:r>
            <a:r>
              <a:rPr lang="ko-KR" altLang="en-US" sz="2800" dirty="0">
                <a:latin typeface="Arial Narrow"/>
                <a:ea typeface="맑은 고딕"/>
              </a:rPr>
              <a:t> </a:t>
            </a:r>
            <a:r>
              <a:rPr lang="ko-KR" altLang="en-US" sz="2800" dirty="0" err="1">
                <a:latin typeface="Arial Narrow"/>
                <a:ea typeface="맑은 고딕"/>
              </a:rPr>
              <a:t>Statement</a:t>
            </a:r>
            <a:endParaRPr lang="ko-KR" altLang="en-US" sz="2800" dirty="0">
              <a:latin typeface="Arial Narrow"/>
              <a:ea typeface="맑은 고딕"/>
            </a:endParaRPr>
          </a:p>
          <a:p>
            <a:pPr marL="514350" indent="-514350" algn="l"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ko-KR" altLang="en-US" sz="2800" dirty="0" err="1">
                <a:latin typeface="Arial Narrow"/>
                <a:ea typeface="맑은 고딕"/>
              </a:rPr>
              <a:t>Proposed</a:t>
            </a:r>
            <a:r>
              <a:rPr lang="ko-KR" altLang="en-US" sz="2800" dirty="0">
                <a:latin typeface="Arial Narrow"/>
                <a:ea typeface="맑은 고딕"/>
              </a:rPr>
              <a:t> </a:t>
            </a:r>
            <a:r>
              <a:rPr lang="ko-KR" altLang="en-US" sz="2800" dirty="0" err="1">
                <a:latin typeface="Arial Narrow"/>
                <a:ea typeface="맑은 고딕"/>
              </a:rPr>
              <a:t>Solution</a:t>
            </a:r>
            <a:endParaRPr lang="ko-KR" altLang="en-US" sz="2800" dirty="0">
              <a:latin typeface="Arial Narrow"/>
              <a:ea typeface="맑은 고딕"/>
            </a:endParaRPr>
          </a:p>
          <a:p>
            <a:pPr marL="514350" indent="-514350" algn="l"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ko-KR" altLang="en-US" sz="2800" dirty="0">
                <a:latin typeface="Arial Narrow"/>
                <a:ea typeface="맑은 고딕"/>
              </a:rPr>
              <a:t>Project </a:t>
            </a:r>
            <a:r>
              <a:rPr lang="ko-KR" altLang="en-US" sz="2800" dirty="0" err="1">
                <a:latin typeface="Arial Narrow"/>
                <a:ea typeface="맑은 고딕"/>
              </a:rPr>
              <a:t>Plan</a:t>
            </a:r>
            <a:endParaRPr lang="ko-KR" altLang="en-US" sz="2800" dirty="0">
              <a:latin typeface="Arial Narrow"/>
              <a:ea typeface="맑은 고딕"/>
            </a:endParaRPr>
          </a:p>
          <a:p>
            <a:pPr marL="514350" indent="-514350" algn="l">
              <a:lnSpc>
                <a:spcPct val="150000"/>
              </a:lnSpc>
              <a:buFont typeface="Wingdings" panose="020B0604020202020204" pitchFamily="34" charset="0"/>
              <a:buChar char="q"/>
            </a:pPr>
            <a:r>
              <a:rPr lang="ko-KR" altLang="en-US" sz="2800" dirty="0" err="1">
                <a:latin typeface="Arial Narrow"/>
                <a:ea typeface="맑은 고딕"/>
              </a:rPr>
              <a:t>Role</a:t>
            </a:r>
            <a:r>
              <a:rPr lang="ko-KR" altLang="en-US" sz="2800" dirty="0">
                <a:latin typeface="Arial Narrow"/>
                <a:ea typeface="맑은 고딕"/>
              </a:rPr>
              <a:t> </a:t>
            </a:r>
            <a:r>
              <a:rPr lang="ko-KR" altLang="en-US" sz="2800" dirty="0" err="1">
                <a:latin typeface="Arial Narrow"/>
                <a:ea typeface="맑은 고딕"/>
              </a:rPr>
              <a:t>Assignment</a:t>
            </a:r>
            <a:endParaRPr lang="ko-KR" altLang="en-US" sz="2800" dirty="0">
              <a:latin typeface="Arial Narrow"/>
              <a:ea typeface="맑은 고딕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462B23E-4FB0-E84C-B96C-55C23BC1B8BF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i="1" dirty="0">
                <a:solidFill>
                  <a:srgbClr val="367AB9"/>
                </a:solidFill>
                <a:latin typeface="Arial Narrow"/>
                <a:ea typeface="맑은 고딕"/>
              </a:rPr>
              <a:t>Contents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40118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Intro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095A75B-9684-8E00-5BDC-4636DC4A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5" y="1001978"/>
            <a:ext cx="4643717" cy="2627779"/>
          </a:xfrm>
          <a:prstGeom prst="rect">
            <a:avLst/>
          </a:prstGeom>
        </p:spPr>
      </p:pic>
      <p:pic>
        <p:nvPicPr>
          <p:cNvPr id="5" name="그림 5" descr="야외이(가) 표시된 사진&#10;&#10;자동 생성된 설명">
            <a:extLst>
              <a:ext uri="{FF2B5EF4-FFF2-40B4-BE49-F238E27FC236}">
                <a16:creationId xmlns:a16="http://schemas.microsoft.com/office/drawing/2014/main" id="{DAE50FEE-5A08-0342-88E3-BFEEF6D26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89" y="2337226"/>
            <a:ext cx="4625788" cy="2603171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BD54A3AA-C521-D60B-A520-D943E63FE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123" y="3921438"/>
            <a:ext cx="4746977" cy="266481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6C1249C-DC16-28A9-3CE0-A2D904162103}"/>
              </a:ext>
            </a:extLst>
          </p:cNvPr>
          <p:cNvSpPr/>
          <p:nvPr/>
        </p:nvSpPr>
        <p:spPr>
          <a:xfrm>
            <a:off x="7100846" y="2728784"/>
            <a:ext cx="1832918" cy="122537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EEA68C-5B63-9066-DDE7-64279A67E4D2}"/>
              </a:ext>
            </a:extLst>
          </p:cNvPr>
          <p:cNvSpPr txBox="1"/>
          <p:nvPr/>
        </p:nvSpPr>
        <p:spPr>
          <a:xfrm>
            <a:off x="9273535" y="2728784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6600" b="1" i="1" dirty="0">
                <a:solidFill>
                  <a:srgbClr val="367AB9"/>
                </a:solidFill>
                <a:latin typeface="Arial Narrow"/>
                <a:ea typeface="맑은 고딕"/>
              </a:rPr>
              <a:t>Emote</a:t>
            </a:r>
            <a:endParaRPr lang="ko-KR" altLang="en-US" sz="6600" dirty="0">
              <a:latin typeface="Arial Narrow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4904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891B3-AD35-36DA-F124-D5166E3A3097}"/>
              </a:ext>
            </a:extLst>
          </p:cNvPr>
          <p:cNvSpPr txBox="1"/>
          <p:nvPr/>
        </p:nvSpPr>
        <p:spPr>
          <a:xfrm>
            <a:off x="783137" y="421413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5400" b="1" i="1" dirty="0">
                <a:solidFill>
                  <a:srgbClr val="367AB9"/>
                </a:solidFill>
                <a:latin typeface="Arial Narrow"/>
                <a:ea typeface="맑은 고딕"/>
              </a:rPr>
              <a:t>Emote</a:t>
            </a:r>
            <a:endParaRPr lang="ko-KR" altLang="en-US" sz="5400">
              <a:latin typeface="Arial Narrow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71F06-A8B5-A6C9-2B24-BE303FFC9C09}"/>
              </a:ext>
            </a:extLst>
          </p:cNvPr>
          <p:cNvSpPr txBox="1"/>
          <p:nvPr/>
        </p:nvSpPr>
        <p:spPr>
          <a:xfrm>
            <a:off x="4630049" y="4098731"/>
            <a:ext cx="313405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5400" b="1" i="1" dirty="0">
                <a:solidFill>
                  <a:srgbClr val="367AB9"/>
                </a:solidFill>
                <a:latin typeface="Arial Narrow"/>
                <a:ea typeface="맑은 고딕"/>
              </a:rPr>
              <a:t>Motion Technique</a:t>
            </a:r>
            <a:endParaRPr lang="ko-KR" altLang="en-US" sz="5400" dirty="0">
              <a:latin typeface="Arial Narrow"/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85145A-9BA9-DD87-32A0-A1FFBC55913A}"/>
              </a:ext>
            </a:extLst>
          </p:cNvPr>
          <p:cNvSpPr txBox="1"/>
          <p:nvPr/>
        </p:nvSpPr>
        <p:spPr>
          <a:xfrm>
            <a:off x="10074741" y="4216444"/>
            <a:ext cx="14605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5400" b="1" i="1" dirty="0">
                <a:solidFill>
                  <a:srgbClr val="367AB9"/>
                </a:solidFill>
                <a:latin typeface="Arial Narrow"/>
                <a:ea typeface="맑은 고딕"/>
              </a:rPr>
              <a:t>AI</a:t>
            </a: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81E5C3DE-0C90-5104-CE82-D943984D0E31}"/>
              </a:ext>
            </a:extLst>
          </p:cNvPr>
          <p:cNvSpPr/>
          <p:nvPr/>
        </p:nvSpPr>
        <p:spPr>
          <a:xfrm>
            <a:off x="3263944" y="3014384"/>
            <a:ext cx="915865" cy="915865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더하기 기호 14">
            <a:extLst>
              <a:ext uri="{FF2B5EF4-FFF2-40B4-BE49-F238E27FC236}">
                <a16:creationId xmlns:a16="http://schemas.microsoft.com/office/drawing/2014/main" id="{1694913F-9E74-5356-2D1C-CD24A1B4CC0C}"/>
              </a:ext>
            </a:extLst>
          </p:cNvPr>
          <p:cNvSpPr/>
          <p:nvPr/>
        </p:nvSpPr>
        <p:spPr>
          <a:xfrm>
            <a:off x="8087057" y="3012829"/>
            <a:ext cx="915865" cy="915865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15">
            <a:extLst>
              <a:ext uri="{FF2B5EF4-FFF2-40B4-BE49-F238E27FC236}">
                <a16:creationId xmlns:a16="http://schemas.microsoft.com/office/drawing/2014/main" id="{C35ADA6C-3FD0-2C55-5156-4FC0FB85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8" y="1816245"/>
            <a:ext cx="2397918" cy="2397918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EA8EEC12-12E9-5920-A8DD-9FF4B98B0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892300"/>
            <a:ext cx="2247900" cy="2247900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D984FCC1-45FC-8FCB-BCD8-20987D9F7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1892300"/>
            <a:ext cx="21844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1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Background: Human-pose estimation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834B2B5-02EF-EC21-0559-974CA2DD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04" y="2228482"/>
            <a:ext cx="5443818" cy="306933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3816CC-8CB8-87AE-9E5A-BE87D8D71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7481"/>
            <a:ext cx="595389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Localize</a:t>
            </a:r>
            <a:r>
              <a:rPr lang="ko-KR" altLang="en-US" dirty="0">
                <a:latin typeface="Arial Narrow"/>
                <a:ea typeface="맑은 고딕"/>
              </a:rPr>
              <a:t> </a:t>
            </a:r>
            <a:r>
              <a:rPr lang="ko-KR" altLang="en-US" dirty="0" err="1">
                <a:latin typeface="Arial Narrow"/>
                <a:ea typeface="맑은 고딕"/>
              </a:rPr>
              <a:t>joint</a:t>
            </a:r>
            <a:r>
              <a:rPr lang="en-US" altLang="ko-KR" dirty="0">
                <a:latin typeface="Arial Narrow"/>
                <a:ea typeface="맑은 고딕"/>
              </a:rPr>
              <a:t>s</a:t>
            </a:r>
            <a:r>
              <a:rPr lang="ko-KR" altLang="en-US" dirty="0">
                <a:latin typeface="Arial Narrow"/>
                <a:ea typeface="맑은 고딕"/>
              </a:rPr>
              <a:t> and </a:t>
            </a:r>
            <a:r>
              <a:rPr lang="ko-KR" altLang="en-US" dirty="0" err="1">
                <a:latin typeface="Arial Narrow"/>
                <a:ea typeface="맑은 고딕"/>
              </a:rPr>
              <a:t>pose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from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the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input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vide</a:t>
            </a:r>
            <a:r>
              <a:rPr lang="en-US" altLang="ko-KR" dirty="0">
                <a:latin typeface="Arial Narrow"/>
                <a:ea typeface="맑은 고딕"/>
              </a:rPr>
              <a:t>o</a:t>
            </a:r>
            <a:r>
              <a:rPr lang="ko-KR" altLang="en-US" dirty="0">
                <a:latin typeface="Arial Narrow"/>
                <a:ea typeface="맑은 고딕"/>
              </a:rPr>
              <a:t>.</a:t>
            </a: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Detect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meaningful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semantic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key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points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through</a:t>
            </a:r>
            <a:r>
              <a:rPr lang="ko-KR" altLang="en-US" dirty="0">
                <a:latin typeface="Arial Narrow"/>
                <a:ea typeface="맑은 고딕"/>
              </a:rPr>
              <a:t> CNN </a:t>
            </a:r>
            <a:r>
              <a:rPr lang="ko-KR" altLang="en-US" dirty="0" err="1">
                <a:latin typeface="Arial Narrow"/>
                <a:ea typeface="맑은 고딕"/>
              </a:rPr>
              <a:t>models</a:t>
            </a:r>
            <a:r>
              <a:rPr lang="ko-KR" altLang="en-US" dirty="0">
                <a:latin typeface="Arial Narrow"/>
                <a:ea typeface="맑은 고딕"/>
              </a:rPr>
              <a:t>.</a:t>
            </a: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latin typeface="Arial Narrow"/>
                <a:ea typeface="맑은 고딕"/>
              </a:rPr>
              <a:t>Making skeletons are a key technique for making 3D animation</a:t>
            </a:r>
            <a:r>
              <a:rPr lang="ko-KR" altLang="en-US" dirty="0">
                <a:latin typeface="Arial Narrow"/>
                <a:ea typeface="맑은 고딕"/>
              </a:rPr>
              <a:t>.</a:t>
            </a:r>
          </a:p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5417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ACB604-F4FB-9AB5-C66D-93F5F8A7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9"/>
            <a:ext cx="12191999" cy="792163"/>
          </a:xfrm>
        </p:spPr>
        <p:txBody>
          <a:bodyPr/>
          <a:lstStyle/>
          <a:p>
            <a:r>
              <a:rPr lang="en-US" altLang="ko-KR" b="1" i="1" dirty="0">
                <a:solidFill>
                  <a:srgbClr val="367AB9"/>
                </a:solidFill>
                <a:latin typeface="Arial Narrow"/>
                <a:ea typeface="맑은 고딕"/>
              </a:rPr>
              <a:t>Background: Deep motion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0BFADAD-C1B9-AD15-EC4B-B6AA7754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6955" y="2738310"/>
            <a:ext cx="58470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Web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ko-KR" altLang="en-US" dirty="0" err="1">
                <a:latin typeface="Arial Narrow"/>
                <a:ea typeface="맑은 고딕"/>
              </a:rPr>
              <a:t>Application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latin typeface="Arial Narrow"/>
                <a:ea typeface="맑은 고딕"/>
              </a:rPr>
              <a:t>which converts video to 3D animation.</a:t>
            </a:r>
            <a:endParaRPr lang="ko-KR" altLang="en-US" dirty="0">
              <a:latin typeface="Arial Narrow"/>
              <a:ea typeface="맑은 고딕"/>
            </a:endParaRP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r>
              <a:rPr lang="ko-KR" altLang="en-US" dirty="0">
                <a:latin typeface="Arial Narrow"/>
                <a:ea typeface="맑은 고딕"/>
              </a:rPr>
              <a:t> AI </a:t>
            </a:r>
            <a:r>
              <a:rPr lang="en-US" altLang="ko-KR" dirty="0">
                <a:latin typeface="Arial Narrow"/>
                <a:ea typeface="맑은 고딕"/>
              </a:rPr>
              <a:t>m</a:t>
            </a:r>
            <a:r>
              <a:rPr lang="ko-KR" altLang="en-US" dirty="0" err="1">
                <a:latin typeface="Arial Narrow"/>
                <a:ea typeface="맑은 고딕"/>
              </a:rPr>
              <a:t>otion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latin typeface="Arial Narrow"/>
                <a:ea typeface="맑은 고딕"/>
              </a:rPr>
              <a:t>c</a:t>
            </a:r>
            <a:r>
              <a:rPr lang="ko-KR" altLang="en-US" dirty="0" err="1">
                <a:latin typeface="Arial Narrow"/>
                <a:ea typeface="맑은 고딕"/>
              </a:rPr>
              <a:t>apture</a:t>
            </a: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latin typeface="Arial Narrow"/>
                <a:ea typeface="맑은 고딕"/>
              </a:rPr>
              <a:t>&amp; body tracking.</a:t>
            </a:r>
            <a:endParaRPr lang="ko-KR" altLang="en-US" dirty="0">
              <a:latin typeface="Arial Narrow"/>
              <a:ea typeface="맑은 고딕"/>
            </a:endParaRP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</p:txBody>
      </p:sp>
      <p:pic>
        <p:nvPicPr>
          <p:cNvPr id="3" name="그림 3" descr="웹사이트이(가) 표시된 사진&#10;&#10;자동 생성된 설명">
            <a:extLst>
              <a:ext uri="{FF2B5EF4-FFF2-40B4-BE49-F238E27FC236}">
                <a16:creationId xmlns:a16="http://schemas.microsoft.com/office/drawing/2014/main" id="{F6B9831C-D4C7-003A-5414-AE01D911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54" y="1828758"/>
            <a:ext cx="6479116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7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A3E85B9-B896-B517-CA65-BA74780BAA91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Related Work: Deep motion applied to Roblox</a:t>
            </a:r>
            <a:endParaRPr lang="en-US" altLang="ko-KR" sz="3600" b="1" i="1">
              <a:solidFill>
                <a:srgbClr val="367AB9"/>
              </a:solidFill>
              <a:latin typeface="Arial Narrow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2B7AF-1F4D-0DE6-022A-C659D954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454" y="1511752"/>
            <a:ext cx="7735887" cy="434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9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198FABF-21EA-2DE9-43E9-0D317074C3F6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Related Work: Kinetix</a:t>
            </a:r>
            <a:endParaRPr lang="en-US" altLang="ko-KR" sz="3600" b="1" i="1">
              <a:solidFill>
                <a:srgbClr val="367AB9"/>
              </a:solidFill>
              <a:latin typeface="Arial Narrow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DB90F-5914-6856-608F-2E9D8A977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055" y="1785888"/>
            <a:ext cx="7735887" cy="439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CA74E2-7797-171B-5B48-BA5840FAD8D7}"/>
              </a:ext>
            </a:extLst>
          </p:cNvPr>
          <p:cNvSpPr txBox="1">
            <a:spLocks/>
          </p:cNvSpPr>
          <p:nvPr/>
        </p:nvSpPr>
        <p:spPr>
          <a:xfrm>
            <a:off x="0" y="-4989"/>
            <a:ext cx="12191999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i="1">
                <a:solidFill>
                  <a:srgbClr val="367AB9"/>
                </a:solidFill>
                <a:latin typeface="Arial Narrow"/>
                <a:ea typeface="맑은 고딕"/>
              </a:rPr>
              <a:t>Problem Statement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420978C-960B-2DF7-D95C-EDEEB16736CC}"/>
              </a:ext>
            </a:extLst>
          </p:cNvPr>
          <p:cNvSpPr txBox="1">
            <a:spLocks/>
          </p:cNvSpPr>
          <p:nvPr/>
        </p:nvSpPr>
        <p:spPr>
          <a:xfrm>
            <a:off x="0" y="2596896"/>
            <a:ext cx="3941467" cy="3856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011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Arial Narrow"/>
                <a:ea typeface="맑은 고딕"/>
              </a:rPr>
              <a:t> </a:t>
            </a:r>
            <a:r>
              <a:rPr lang="en-US" altLang="ko-KR" dirty="0">
                <a:latin typeface="Arial Narrow"/>
                <a:ea typeface="맑은 고딕"/>
              </a:rPr>
              <a:t>Human has to act themselves in order to create an animation.</a:t>
            </a:r>
            <a:endParaRPr lang="ko-KR" altLang="en-US" dirty="0">
              <a:latin typeface="Arial Narrow"/>
              <a:ea typeface="맑은 고딕"/>
            </a:endParaRP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  <a:p>
            <a:pPr marL="640080" indent="-27432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  <a:p>
            <a:pPr marL="640080">
              <a:lnSpc>
                <a:spcPct val="150000"/>
              </a:lnSpc>
              <a:buFont typeface="Wingdings" panose="020B0604020202020204" pitchFamily="34" charset="0"/>
              <a:buChar char="ü"/>
            </a:pPr>
            <a:endParaRPr lang="ko-KR" altLang="en-US" dirty="0">
              <a:latin typeface="Arial Narrow"/>
              <a:ea typeface="맑은 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843BFF-EC25-790F-47F7-EBAF114D1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455" y="1664888"/>
            <a:ext cx="7562898" cy="4247395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42CFE4-1A8A-A4C9-C849-0A0C8C22A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3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996</Words>
  <Application>Microsoft Office PowerPoint</Application>
  <PresentationFormat>와이드스크린</PresentationFormat>
  <Paragraphs>137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Wingdings,Sans-Serif</vt:lpstr>
      <vt:lpstr>Arial</vt:lpstr>
      <vt:lpstr>Arial Narrow</vt:lpstr>
      <vt:lpstr>Wingdings</vt:lpstr>
      <vt:lpstr>Office 테마</vt:lpstr>
      <vt:lpstr>Generating In-game 3D Self-Expression using Motion Diffusion Model</vt:lpstr>
      <vt:lpstr>PowerPoint 프레젠테이션</vt:lpstr>
      <vt:lpstr>Intro</vt:lpstr>
      <vt:lpstr>Intro</vt:lpstr>
      <vt:lpstr>Background: Human-pose estimation</vt:lpstr>
      <vt:lpstr>Background: Deep motion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조용현</cp:lastModifiedBy>
  <cp:revision>76</cp:revision>
  <dcterms:created xsi:type="dcterms:W3CDTF">2023-03-13T02:49:16Z</dcterms:created>
  <dcterms:modified xsi:type="dcterms:W3CDTF">2023-03-30T15:32:35Z</dcterms:modified>
</cp:coreProperties>
</file>